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xlsx" ContentType="application/vnd.openxmlformats-officedocument.spreadsheetml.sheet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6.xml" ContentType="application/vnd.openxmlformats-officedocument.drawingml.chart+xml"/>
  <Override PartName="/ppt/notesSlides/notesSlide4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56" r:id="rId2"/>
    <p:sldId id="286" r:id="rId3"/>
    <p:sldId id="328" r:id="rId4"/>
    <p:sldId id="325" r:id="rId5"/>
    <p:sldId id="327" r:id="rId6"/>
    <p:sldId id="310" r:id="rId7"/>
    <p:sldId id="317" r:id="rId8"/>
    <p:sldId id="311" r:id="rId9"/>
    <p:sldId id="277" r:id="rId10"/>
    <p:sldId id="280" r:id="rId11"/>
    <p:sldId id="284" r:id="rId12"/>
    <p:sldId id="279" r:id="rId13"/>
    <p:sldId id="360" r:id="rId14"/>
    <p:sldId id="329" r:id="rId15"/>
    <p:sldId id="332" r:id="rId16"/>
    <p:sldId id="289" r:id="rId17"/>
    <p:sldId id="334" r:id="rId18"/>
    <p:sldId id="361" r:id="rId19"/>
    <p:sldId id="362" r:id="rId20"/>
    <p:sldId id="305" r:id="rId21"/>
    <p:sldId id="335" r:id="rId22"/>
    <p:sldId id="338" r:id="rId23"/>
    <p:sldId id="366" r:id="rId24"/>
    <p:sldId id="367" r:id="rId25"/>
    <p:sldId id="368" r:id="rId26"/>
    <p:sldId id="369" r:id="rId27"/>
    <p:sldId id="363" r:id="rId28"/>
    <p:sldId id="342" r:id="rId29"/>
    <p:sldId id="346" r:id="rId30"/>
    <p:sldId id="344" r:id="rId31"/>
    <p:sldId id="370" r:id="rId32"/>
    <p:sldId id="371" r:id="rId33"/>
    <p:sldId id="364" r:id="rId34"/>
    <p:sldId id="351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FFFFCC"/>
    <a:srgbClr val="EAEAEA"/>
    <a:srgbClr val="CCFFFF"/>
    <a:srgbClr val="99FFCC"/>
    <a:srgbClr val="5ADB60"/>
    <a:srgbClr val="37A5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27" autoAdjust="0"/>
    <p:restoredTop sz="90095" autoAdjust="0"/>
  </p:normalViewPr>
  <p:slideViewPr>
    <p:cSldViewPr snapToGrid="0" snapToObjects="1">
      <p:cViewPr varScale="1">
        <p:scale>
          <a:sx n="86" d="100"/>
          <a:sy n="86" d="100"/>
        </p:scale>
        <p:origin x="-174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0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handoutMaster" Target="handoutMasters/handout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Relationship Id="rId2" Type="http://schemas.openxmlformats.org/officeDocument/2006/relationships/chartUserShapes" Target="../drawings/drawing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en-US" sz="1800" dirty="0" smtClean="0"/>
              <a:t>Growth</a:t>
            </a:r>
            <a:r>
              <a:rPr lang="en-US" sz="1800" baseline="0" dirty="0" smtClean="0"/>
              <a:t> by category</a:t>
            </a:r>
            <a:endParaRPr lang="en-US" sz="1800" dirty="0"/>
          </a:p>
          <a:p>
            <a:pPr>
              <a:defRPr sz="1800"/>
            </a:pPr>
            <a:r>
              <a:rPr lang="en-US" sz="1400" b="0" dirty="0" smtClean="0"/>
              <a:t>(Based on 15</a:t>
            </a:r>
            <a:r>
              <a:rPr lang="en-US" sz="1400" b="0" baseline="0" dirty="0" smtClean="0"/>
              <a:t> CSPs, in</a:t>
            </a:r>
            <a:r>
              <a:rPr lang="en-US" sz="1400" b="0" dirty="0" smtClean="0"/>
              <a:t> </a:t>
            </a:r>
            <a:r>
              <a:rPr lang="en-US" sz="1400" b="0" baseline="0" dirty="0" smtClean="0"/>
              <a:t>MM of workers</a:t>
            </a:r>
            <a:r>
              <a:rPr lang="en-US" sz="1400" b="0" dirty="0" smtClean="0"/>
              <a:t>)</a:t>
            </a:r>
            <a:endParaRPr lang="en-US" sz="1400" b="0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Growth in number of workers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Software Services</c:v>
                </c:pt>
                <c:pt idx="1">
                  <c:v>Micro-tasks</c:v>
                </c:pt>
                <c:pt idx="2">
                  <c:v>Expertise-based</c:v>
                </c:pt>
                <c:pt idx="3">
                  <c:v>Ideation</c:v>
                </c:pt>
                <c:pt idx="4">
                  <c:v>Freelance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1.512999999999999</c:v>
                </c:pt>
                <c:pt idx="1">
                  <c:v>1.33</c:v>
                </c:pt>
                <c:pt idx="2">
                  <c:v>0.906</c:v>
                </c:pt>
                <c:pt idx="3">
                  <c:v>0.885</c:v>
                </c:pt>
                <c:pt idx="4">
                  <c:v>0.670000000000001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21688024"/>
        <c:axId val="-2121685112"/>
      </c:barChart>
      <c:catAx>
        <c:axId val="-21216880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-2121685112"/>
        <c:crosses val="autoZero"/>
        <c:auto val="1"/>
        <c:lblAlgn val="ctr"/>
        <c:lblOffset val="100"/>
        <c:noMultiLvlLbl val="0"/>
      </c:catAx>
      <c:valAx>
        <c:axId val="-212168511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21216880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latin typeface="Times New Roman"/>
          <a:cs typeface="Times New Roman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en-US" sz="1800" dirty="0" smtClean="0"/>
              <a:t>Growth</a:t>
            </a:r>
            <a:r>
              <a:rPr lang="en-US" sz="1800" baseline="0" dirty="0" smtClean="0"/>
              <a:t> in workers</a:t>
            </a:r>
            <a:endParaRPr lang="en-US" sz="1800" dirty="0"/>
          </a:p>
          <a:p>
            <a:pPr>
              <a:defRPr sz="1800"/>
            </a:pPr>
            <a:r>
              <a:rPr lang="en-US" sz="1400" b="0" dirty="0" smtClean="0"/>
              <a:t>(Based on 26 CSPs, in MM of workers)</a:t>
            </a:r>
            <a:endParaRPr lang="en-US" sz="1400" b="0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Number of workers (MMs)</c:v>
                </c:pt>
              </c:strCache>
            </c:strRef>
          </c:tx>
          <c:spPr>
            <a:solidFill>
              <a:srgbClr val="1F497D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Sheet1!$A$2:$A$4</c:f>
              <c:numCache>
                <c:formatCode>General</c:formatCode>
                <c:ptCount val="3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</c:numCache>
            </c:numRef>
          </c:cat>
          <c:val>
            <c:numRef>
              <c:f>Sheet1!$B$2:$B$4</c:f>
              <c:numCache>
                <c:formatCode>0.00</c:formatCode>
                <c:ptCount val="3"/>
                <c:pt idx="0" formatCode="General">
                  <c:v>1.34</c:v>
                </c:pt>
                <c:pt idx="1">
                  <c:v>3.1</c:v>
                </c:pt>
                <c:pt idx="2" formatCode="General">
                  <c:v>6.29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21729128"/>
        <c:axId val="-2121732344"/>
      </c:barChart>
      <c:catAx>
        <c:axId val="-21217291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21732344"/>
        <c:crosses val="autoZero"/>
        <c:auto val="1"/>
        <c:lblAlgn val="ctr"/>
        <c:lblOffset val="100"/>
        <c:noMultiLvlLbl val="0"/>
      </c:catAx>
      <c:valAx>
        <c:axId val="-21217323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217291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latin typeface="Times New Roman"/>
          <a:cs typeface="Times New Roman"/>
        </a:defRPr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9"/>
    </mc:Choice>
    <mc:Fallback>
      <c:style val="39"/>
    </mc:Fallback>
  </mc:AlternateContent>
  <c:chart>
    <c:title>
      <c:layout/>
      <c:overlay val="0"/>
      <c:txPr>
        <a:bodyPr/>
        <a:lstStyle/>
        <a:p>
          <a:pPr>
            <a:defRPr sz="1800"/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50460108149132"/>
          <c:y val="0.196091528827353"/>
          <c:w val="0.553296888340765"/>
          <c:h val="0.616424721238704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Crowdsourcing Pricing Models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Sheet1!$A$2:$A$4</c:f>
              <c:strCache>
                <c:ptCount val="3"/>
                <c:pt idx="0">
                  <c:v>Transaction Based</c:v>
                </c:pt>
                <c:pt idx="1">
                  <c:v>Performance Based</c:v>
                </c:pt>
                <c:pt idx="2">
                  <c:v>Price Per Worker's Time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0.76</c:v>
                </c:pt>
                <c:pt idx="1">
                  <c:v>0.08</c:v>
                </c:pt>
                <c:pt idx="2">
                  <c:v>0.16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b"/>
      <c:layout>
        <c:manualLayout>
          <c:xMode val="edge"/>
          <c:yMode val="edge"/>
          <c:x val="0.0270690636561996"/>
          <c:y val="0.825386302383343"/>
          <c:w val="0.948873920880372"/>
          <c:h val="0.147768060032764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zero"/>
    <c:showDLblsOverMax val="0"/>
  </c:chart>
  <c:txPr>
    <a:bodyPr/>
    <a:lstStyle/>
    <a:p>
      <a:pPr>
        <a:defRPr sz="1800">
          <a:latin typeface="Times New Roman"/>
          <a:cs typeface="Times New Roman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Growth rate of HHS prizes outstrips</a:t>
            </a:r>
            <a:r>
              <a:rPr lang="en-US" baseline="0" dirty="0" smtClean="0"/>
              <a:t> all other agencies combined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HHS Prize Growth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trendline>
            <c:spPr>
              <a:ln>
                <a:tailEnd type="triangle"/>
              </a:ln>
            </c:spPr>
            <c:trendlineType val="linear"/>
            <c:dispRSqr val="0"/>
            <c:dispEq val="0"/>
          </c:trendline>
          <c:cat>
            <c:strRef>
              <c:f>Sheet1!$A$2:$A$4</c:f>
              <c:strCache>
                <c:ptCount val="3"/>
                <c:pt idx="0">
                  <c:v>FY 2011</c:v>
                </c:pt>
                <c:pt idx="1">
                  <c:v>FY 2012</c:v>
                </c:pt>
                <c:pt idx="2">
                  <c:v>FY 2013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2.0</c:v>
                </c:pt>
                <c:pt idx="1">
                  <c:v>18.0</c:v>
                </c:pt>
                <c:pt idx="2">
                  <c:v>28.0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All Competes Agencies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trendline>
            <c:spPr>
              <a:ln>
                <a:tailEnd type="triangle"/>
              </a:ln>
            </c:spPr>
            <c:trendlineType val="linear"/>
            <c:dispRSqr val="0"/>
            <c:dispEq val="0"/>
          </c:trendline>
          <c:cat>
            <c:strRef>
              <c:f>Sheet1!$A$2:$A$4</c:f>
              <c:strCache>
                <c:ptCount val="3"/>
                <c:pt idx="0">
                  <c:v>FY 2011</c:v>
                </c:pt>
                <c:pt idx="1">
                  <c:v>FY 2012</c:v>
                </c:pt>
                <c:pt idx="2">
                  <c:v>FY 2013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7.0</c:v>
                </c:pt>
                <c:pt idx="1">
                  <c:v>27.0</c:v>
                </c:pt>
                <c:pt idx="2">
                  <c:v>41.0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22274968"/>
        <c:axId val="-2122281000"/>
      </c:barChart>
      <c:catAx>
        <c:axId val="-2122274968"/>
        <c:scaling>
          <c:orientation val="minMax"/>
        </c:scaling>
        <c:delete val="0"/>
        <c:axPos val="b"/>
        <c:majorTickMark val="out"/>
        <c:minorTickMark val="none"/>
        <c:tickLblPos val="nextTo"/>
        <c:crossAx val="-2122281000"/>
        <c:crosses val="autoZero"/>
        <c:auto val="1"/>
        <c:lblAlgn val="ctr"/>
        <c:lblOffset val="100"/>
        <c:noMultiLvlLbl val="0"/>
      </c:catAx>
      <c:valAx>
        <c:axId val="-21222810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22274968"/>
        <c:crosses val="autoZero"/>
        <c:crossBetween val="between"/>
      </c:valAx>
    </c:plotArea>
    <c:legend>
      <c:legendPos val="b"/>
      <c:legendEntry>
        <c:idx val="2"/>
        <c:delete val="1"/>
      </c:legendEntry>
      <c:legendEntry>
        <c:idx val="3"/>
        <c:delete val="1"/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>
          <a:latin typeface="Times New Roman"/>
          <a:cs typeface="Times New Roman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 algn="ctr" rtl="0">
              <a:defRPr sz="1800"/>
            </a:pPr>
            <a:r>
              <a:rPr lang="en-US" sz="1800" dirty="0" smtClean="0"/>
              <a:t>US Federal</a:t>
            </a:r>
            <a:r>
              <a:rPr lang="en-US" sz="1800" baseline="0" dirty="0" smtClean="0"/>
              <a:t> Government Cloud Computing Spending by Solution Type</a:t>
            </a:r>
          </a:p>
          <a:p>
            <a:pPr algn="ctr" rtl="0">
              <a:defRPr sz="1800"/>
            </a:pPr>
            <a:r>
              <a:rPr lang="en-US" sz="1400" b="0" baseline="0" dirty="0" smtClean="0"/>
              <a:t>FY 2012 – 2017 ($ BN) </a:t>
            </a:r>
            <a:endParaRPr lang="en-US" sz="1400" b="0" i="0" baseline="30000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Software as a Service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2012</c:v>
                </c:pt>
                <c:pt idx="1">
                  <c:v>2013</c:v>
                </c:pt>
                <c:pt idx="2">
                  <c:v>2014E</c:v>
                </c:pt>
                <c:pt idx="3">
                  <c:v>2015E</c:v>
                </c:pt>
                <c:pt idx="4">
                  <c:v>2016E</c:v>
                </c:pt>
                <c:pt idx="5">
                  <c:v>2017E</c:v>
                </c:pt>
              </c:strCache>
            </c:strRef>
          </c:cat>
          <c:val>
            <c:numRef>
              <c:f>Sheet1!$B$2:$B$7</c:f>
              <c:numCache>
                <c:formatCode>"$"#,##0.00</c:formatCode>
                <c:ptCount val="6"/>
                <c:pt idx="0">
                  <c:v>0.764800000000001</c:v>
                </c:pt>
                <c:pt idx="1">
                  <c:v>0.7398</c:v>
                </c:pt>
                <c:pt idx="2">
                  <c:v>0.7244</c:v>
                </c:pt>
                <c:pt idx="3">
                  <c:v>1.3067</c:v>
                </c:pt>
                <c:pt idx="4">
                  <c:v>1.9022</c:v>
                </c:pt>
                <c:pt idx="5">
                  <c:v>2.4294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Platform as a Service</c:v>
                </c:pt>
              </c:strCache>
            </c:strRef>
          </c:tx>
          <c:invertIfNegative val="0"/>
          <c:cat>
            <c:strRef>
              <c:f>Sheet1!$A$2:$A$7</c:f>
              <c:strCache>
                <c:ptCount val="6"/>
                <c:pt idx="0">
                  <c:v>2012</c:v>
                </c:pt>
                <c:pt idx="1">
                  <c:v>2013</c:v>
                </c:pt>
                <c:pt idx="2">
                  <c:v>2014E</c:v>
                </c:pt>
                <c:pt idx="3">
                  <c:v>2015E</c:v>
                </c:pt>
                <c:pt idx="4">
                  <c:v>2016E</c:v>
                </c:pt>
                <c:pt idx="5">
                  <c:v>2017E</c:v>
                </c:pt>
              </c:strCache>
            </c:strRef>
          </c:cat>
          <c:val>
            <c:numRef>
              <c:f>Sheet1!$C$2:$C$7</c:f>
              <c:numCache>
                <c:formatCode>"$"#,##0.00</c:formatCode>
                <c:ptCount val="6"/>
                <c:pt idx="0">
                  <c:v>0.3173</c:v>
                </c:pt>
                <c:pt idx="1">
                  <c:v>0.3419</c:v>
                </c:pt>
                <c:pt idx="2">
                  <c:v>0.3151</c:v>
                </c:pt>
                <c:pt idx="3">
                  <c:v>0.5832</c:v>
                </c:pt>
                <c:pt idx="4">
                  <c:v>0.8711</c:v>
                </c:pt>
                <c:pt idx="5">
                  <c:v>1.1423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Infrastructure as a Service</c:v>
                </c:pt>
              </c:strCache>
            </c:strRef>
          </c:tx>
          <c:invertIfNegative val="0"/>
          <c:cat>
            <c:strRef>
              <c:f>Sheet1!$A$2:$A$7</c:f>
              <c:strCache>
                <c:ptCount val="6"/>
                <c:pt idx="0">
                  <c:v>2012</c:v>
                </c:pt>
                <c:pt idx="1">
                  <c:v>2013</c:v>
                </c:pt>
                <c:pt idx="2">
                  <c:v>2014E</c:v>
                </c:pt>
                <c:pt idx="3">
                  <c:v>2015E</c:v>
                </c:pt>
                <c:pt idx="4">
                  <c:v>2016E</c:v>
                </c:pt>
                <c:pt idx="5">
                  <c:v>2017E</c:v>
                </c:pt>
              </c:strCache>
            </c:strRef>
          </c:cat>
          <c:val>
            <c:numRef>
              <c:f>Sheet1!$D$2:$D$7</c:f>
              <c:numCache>
                <c:formatCode>"$"#,##0.00</c:formatCode>
                <c:ptCount val="6"/>
                <c:pt idx="0">
                  <c:v>1.0124</c:v>
                </c:pt>
                <c:pt idx="1">
                  <c:v>1.235599999999999</c:v>
                </c:pt>
                <c:pt idx="2">
                  <c:v>1.1804</c:v>
                </c:pt>
                <c:pt idx="3">
                  <c:v>2.4378</c:v>
                </c:pt>
                <c:pt idx="4">
                  <c:v>3.8879</c:v>
                </c:pt>
                <c:pt idx="5">
                  <c:v>5.424799999999998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Other</c:v>
                </c:pt>
              </c:strCache>
            </c:strRef>
          </c:tx>
          <c:invertIfNegative val="0"/>
          <c:cat>
            <c:strRef>
              <c:f>Sheet1!$A$2:$A$7</c:f>
              <c:strCache>
                <c:ptCount val="6"/>
                <c:pt idx="0">
                  <c:v>2012</c:v>
                </c:pt>
                <c:pt idx="1">
                  <c:v>2013</c:v>
                </c:pt>
                <c:pt idx="2">
                  <c:v>2014E</c:v>
                </c:pt>
                <c:pt idx="3">
                  <c:v>2015E</c:v>
                </c:pt>
                <c:pt idx="4">
                  <c:v>2016E</c:v>
                </c:pt>
                <c:pt idx="5">
                  <c:v>2017E</c:v>
                </c:pt>
              </c:strCache>
            </c:strRef>
          </c:cat>
          <c:val>
            <c:numRef>
              <c:f>Sheet1!$E$2:$E$7</c:f>
              <c:numCache>
                <c:formatCode>"$"#,##0.00</c:formatCode>
                <c:ptCount val="6"/>
                <c:pt idx="0">
                  <c:v>0.0193</c:v>
                </c:pt>
                <c:pt idx="1">
                  <c:v>0.0188</c:v>
                </c:pt>
                <c:pt idx="2">
                  <c:v>0.0188</c:v>
                </c:pt>
                <c:pt idx="3">
                  <c:v>0.0509</c:v>
                </c:pt>
                <c:pt idx="4">
                  <c:v>0.0756</c:v>
                </c:pt>
                <c:pt idx="5">
                  <c:v>0.0986000000000001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8213560"/>
        <c:axId val="-2118210408"/>
      </c:barChart>
      <c:catAx>
        <c:axId val="-21182135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 anchor="t" anchorCtr="0"/>
          <a:lstStyle/>
          <a:p>
            <a:pPr>
              <a:defRPr sz="1200"/>
            </a:pPr>
            <a:endParaRPr lang="en-US"/>
          </a:p>
        </c:txPr>
        <c:crossAx val="-2118210408"/>
        <c:crosses val="autoZero"/>
        <c:auto val="1"/>
        <c:lblAlgn val="ctr"/>
        <c:lblOffset val="100"/>
        <c:noMultiLvlLbl val="0"/>
      </c:catAx>
      <c:valAx>
        <c:axId val="-2118210408"/>
        <c:scaling>
          <c:orientation val="minMax"/>
        </c:scaling>
        <c:delete val="0"/>
        <c:axPos val="l"/>
        <c:majorGridlines/>
        <c:numFmt formatCode="&quot;$&quot;#,##0.00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-211821356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000544550352258598"/>
          <c:y val="0.912939676926951"/>
          <c:w val="0.96834272689598"/>
          <c:h val="0.0870603230730487"/>
        </c:manualLayout>
      </c:layout>
      <c:overlay val="0"/>
      <c:txPr>
        <a:bodyPr/>
        <a:lstStyle/>
        <a:p>
          <a:pPr algn="l"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>
          <a:latin typeface="Times New Roman"/>
          <a:cs typeface="Times New Roman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prstClr val="black"/>
                </a:solidFill>
                <a:latin typeface="Times New Roman"/>
                <a:ea typeface="+mn-ea"/>
                <a:cs typeface="Times New Roman"/>
              </a:defRPr>
            </a:pPr>
            <a:r>
              <a:rPr lang="en-US" sz="1800" baseline="0" dirty="0" smtClean="0"/>
              <a:t>US Government </a:t>
            </a:r>
            <a:r>
              <a:rPr lang="en-US" sz="1800" baseline="0" dirty="0" err="1" smtClean="0"/>
              <a:t>SaaS</a:t>
            </a:r>
            <a:r>
              <a:rPr lang="en-US" sz="1800" baseline="0" dirty="0" smtClean="0"/>
              <a:t> Spending, Top 10 Agencies</a:t>
            </a:r>
            <a:r>
              <a:rPr lang="en-US" sz="1800" b="0" baseline="30000" dirty="0" smtClean="0"/>
              <a:t>1</a:t>
            </a:r>
            <a:r>
              <a:rPr lang="en-US" sz="1800" baseline="0" dirty="0" smtClean="0"/>
              <a:t>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prstClr val="black"/>
                </a:solidFill>
                <a:latin typeface="Times New Roman"/>
                <a:ea typeface="+mn-ea"/>
                <a:cs typeface="Times New Roman"/>
              </a:defRPr>
            </a:pPr>
            <a:r>
              <a:rPr lang="en-US" sz="1400" b="0" baseline="0" dirty="0" smtClean="0"/>
              <a:t>FY 2014 ($M)</a:t>
            </a:r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Sheet1!$A$2:$A$12</c:f>
              <c:strCache>
                <c:ptCount val="11"/>
                <c:pt idx="0">
                  <c:v>Justice</c:v>
                </c:pt>
                <c:pt idx="1">
                  <c:v>Social Secuirty Administration</c:v>
                </c:pt>
                <c:pt idx="2">
                  <c:v>Interior</c:v>
                </c:pt>
                <c:pt idx="3">
                  <c:v>Treasury</c:v>
                </c:pt>
                <c:pt idx="4">
                  <c:v>DoD</c:v>
                </c:pt>
                <c:pt idx="5">
                  <c:v>Labor</c:v>
                </c:pt>
                <c:pt idx="6">
                  <c:v>HHS</c:v>
                </c:pt>
                <c:pt idx="7">
                  <c:v>Transportation</c:v>
                </c:pt>
                <c:pt idx="8">
                  <c:v>Homeland Security</c:v>
                </c:pt>
                <c:pt idx="9">
                  <c:v>Commerce</c:v>
                </c:pt>
                <c:pt idx="10">
                  <c:v>Other</c:v>
                </c:pt>
              </c:strCache>
            </c:strRef>
          </c:cat>
          <c:val>
            <c:numRef>
              <c:f>Sheet1!$B$2:$B$12</c:f>
              <c:numCache>
                <c:formatCode>"$"#,##0</c:formatCode>
                <c:ptCount val="11"/>
                <c:pt idx="0">
                  <c:v>350.0</c:v>
                </c:pt>
                <c:pt idx="1">
                  <c:v>210.0</c:v>
                </c:pt>
                <c:pt idx="2">
                  <c:v>35.0</c:v>
                </c:pt>
                <c:pt idx="3">
                  <c:v>60.0</c:v>
                </c:pt>
                <c:pt idx="4">
                  <c:v>25.0</c:v>
                </c:pt>
                <c:pt idx="5">
                  <c:v>20.0</c:v>
                </c:pt>
                <c:pt idx="6">
                  <c:v>10.0</c:v>
                </c:pt>
                <c:pt idx="7">
                  <c:v>15.0</c:v>
                </c:pt>
                <c:pt idx="8">
                  <c:v>15.0</c:v>
                </c:pt>
                <c:pt idx="9">
                  <c:v>5.0</c:v>
                </c:pt>
                <c:pt idx="10">
                  <c:v>40.0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25033960"/>
        <c:axId val="2125018584"/>
      </c:barChart>
      <c:catAx>
        <c:axId val="212503396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000"/>
            </a:pPr>
            <a:endParaRPr lang="en-US"/>
          </a:p>
        </c:txPr>
        <c:crossAx val="2125018584"/>
        <c:crosses val="autoZero"/>
        <c:auto val="1"/>
        <c:lblAlgn val="ctr"/>
        <c:lblOffset val="100"/>
        <c:noMultiLvlLbl val="0"/>
      </c:catAx>
      <c:valAx>
        <c:axId val="2125018584"/>
        <c:scaling>
          <c:orientation val="minMax"/>
          <c:max val="350.0"/>
        </c:scaling>
        <c:delete val="0"/>
        <c:axPos val="l"/>
        <c:majorGridlines/>
        <c:numFmt formatCode="&quot;$&quot;#,##0" sourceLinked="1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125033960"/>
        <c:crosses val="autoZero"/>
        <c:crossBetween val="between"/>
        <c:minorUnit val="10.0"/>
      </c:valAx>
    </c:plotArea>
    <c:plotVisOnly val="1"/>
    <c:dispBlanksAs val="gap"/>
    <c:showDLblsOverMax val="0"/>
  </c:chart>
  <c:txPr>
    <a:bodyPr/>
    <a:lstStyle/>
    <a:p>
      <a:pPr>
        <a:defRPr sz="1800">
          <a:latin typeface="Times New Roman"/>
          <a:cs typeface="Times New Roman"/>
        </a:defRPr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 algn="ctr" rtl="0">
              <a:defRPr sz="1800"/>
            </a:pPr>
            <a:r>
              <a:rPr lang="en-US" sz="1800" dirty="0"/>
              <a:t>Traditional </a:t>
            </a:r>
            <a:r>
              <a:rPr lang="en-US" sz="1800" dirty="0" smtClean="0"/>
              <a:t>vs. </a:t>
            </a:r>
            <a:r>
              <a:rPr lang="en-US" sz="1800" dirty="0"/>
              <a:t>Crowd Model Development Cost </a:t>
            </a:r>
            <a:r>
              <a:rPr lang="en-US" sz="1800" dirty="0" smtClean="0"/>
              <a:t>Comparison</a:t>
            </a:r>
            <a:r>
              <a:rPr lang="en-US" sz="1800" b="0" i="0" baseline="30000" dirty="0" smtClean="0"/>
              <a:t>1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Traditional Model </c:v>
                </c:pt>
              </c:strCache>
            </c:strRef>
          </c:tx>
          <c:invertIfNegative val="0"/>
          <c:dLbls>
            <c:spPr>
              <a:solidFill>
                <a:srgbClr val="FFFFFF"/>
              </a:solidFill>
            </c:spPr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Development Contractor</c:v>
                </c:pt>
                <c:pt idx="1">
                  <c:v>Federal Development Project Support</c:v>
                </c:pt>
                <c:pt idx="2">
                  <c:v>Federal Infrastructure Support</c:v>
                </c:pt>
                <c:pt idx="3">
                  <c:v>Total Costs</c:v>
                </c:pt>
              </c:strCache>
            </c:strRef>
          </c:cat>
          <c:val>
            <c:numRef>
              <c:f>Sheet1!$B$2:$B$5</c:f>
              <c:numCache>
                <c:formatCode>"$"#,##0</c:formatCode>
                <c:ptCount val="4"/>
                <c:pt idx="0">
                  <c:v>6.004924E6</c:v>
                </c:pt>
                <c:pt idx="1">
                  <c:v>735549.0</c:v>
                </c:pt>
                <c:pt idx="2">
                  <c:v>717540.0</c:v>
                </c:pt>
                <c:pt idx="3">
                  <c:v>7.458013E6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Crowd Model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Development Contractor</c:v>
                </c:pt>
                <c:pt idx="1">
                  <c:v>Federal Development Project Support</c:v>
                </c:pt>
                <c:pt idx="2">
                  <c:v>Federal Infrastructure Support</c:v>
                </c:pt>
                <c:pt idx="3">
                  <c:v>Total Costs</c:v>
                </c:pt>
              </c:strCache>
            </c:strRef>
          </c:cat>
          <c:val>
            <c:numRef>
              <c:f>Sheet1!$C$2:$C$5</c:f>
              <c:numCache>
                <c:formatCode>"$"#,##0</c:formatCode>
                <c:ptCount val="4"/>
                <c:pt idx="0">
                  <c:v>1.433806E6</c:v>
                </c:pt>
                <c:pt idx="1">
                  <c:v>59220.0</c:v>
                </c:pt>
                <c:pt idx="2">
                  <c:v>27050.0</c:v>
                </c:pt>
                <c:pt idx="3">
                  <c:v>1.520076E6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78683912"/>
        <c:axId val="2078686920"/>
      </c:barChart>
      <c:catAx>
        <c:axId val="20786839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0" vert="horz" anchor="t" anchorCtr="0"/>
          <a:lstStyle/>
          <a:p>
            <a:pPr>
              <a:defRPr sz="1200"/>
            </a:pPr>
            <a:endParaRPr lang="en-US"/>
          </a:p>
        </c:txPr>
        <c:crossAx val="2078686920"/>
        <c:crosses val="autoZero"/>
        <c:auto val="1"/>
        <c:lblAlgn val="ctr"/>
        <c:lblOffset val="100"/>
        <c:noMultiLvlLbl val="0"/>
      </c:catAx>
      <c:valAx>
        <c:axId val="2078686920"/>
        <c:scaling>
          <c:orientation val="minMax"/>
        </c:scaling>
        <c:delete val="0"/>
        <c:axPos val="l"/>
        <c:majorGridlines/>
        <c:numFmt formatCode="&quot;$&quot;#,##0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207868391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000544550352258598"/>
          <c:y val="0.912939676926951"/>
          <c:w val="0.667331951927062"/>
          <c:h val="0.0609513334601093"/>
        </c:manualLayout>
      </c:layout>
      <c:overlay val="0"/>
      <c:txPr>
        <a:bodyPr/>
        <a:lstStyle/>
        <a:p>
          <a:pPr algn="l"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>
          <a:latin typeface="Times New Roman"/>
          <a:cs typeface="Times New Roman"/>
        </a:defRPr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3"/>
    </mc:Choice>
    <mc:Fallback>
      <c:style val="13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en-US" dirty="0" smtClean="0"/>
              <a:t>Contest</a:t>
            </a:r>
            <a:r>
              <a:rPr lang="en-US" baseline="0" dirty="0" smtClean="0"/>
              <a:t> Cost Breakout</a:t>
            </a:r>
            <a:endParaRPr lang="en-US" dirty="0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Total Costs</c:v>
                </c:pt>
              </c:strCache>
            </c:strRef>
          </c:tx>
          <c:spPr>
            <a:solidFill>
              <a:srgbClr val="1F497D"/>
            </a:solidFill>
            <a:ln>
              <a:noFill/>
            </a:ln>
          </c:spPr>
          <c:invertIfNegative val="0"/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Sheet1!$A$2:$A$8</c:f>
              <c:strCache>
                <c:ptCount val="7"/>
                <c:pt idx="0">
                  <c:v>Challenge Posting Fees</c:v>
                </c:pt>
                <c:pt idx="1">
                  <c:v>Total Prize Awards</c:v>
                </c:pt>
                <c:pt idx="2">
                  <c:v>Harvard Labor Cost</c:v>
                </c:pt>
                <c:pt idx="3">
                  <c:v>Minnesota Admin / Labor Cost</c:v>
                </c:pt>
                <c:pt idx="4">
                  <c:v>CoECI Labor Cost</c:v>
                </c:pt>
                <c:pt idx="5">
                  <c:v>CMS Admin / Labor Cost</c:v>
                </c:pt>
                <c:pt idx="6">
                  <c:v>NASA Admin / Labor Cost</c:v>
                </c:pt>
              </c:strCache>
            </c:strRef>
          </c:cat>
          <c:val>
            <c:numRef>
              <c:f>Sheet1!$B$2:$B$8</c:f>
              <c:numCache>
                <c:formatCode>"$"#,##0</c:formatCode>
                <c:ptCount val="7"/>
                <c:pt idx="0">
                  <c:v>506000.0</c:v>
                </c:pt>
                <c:pt idx="1">
                  <c:v>371800.0</c:v>
                </c:pt>
                <c:pt idx="2">
                  <c:v>217494.0</c:v>
                </c:pt>
                <c:pt idx="3">
                  <c:v>183806.0</c:v>
                </c:pt>
                <c:pt idx="4">
                  <c:v>115638.0</c:v>
                </c:pt>
                <c:pt idx="5">
                  <c:v>86270.0</c:v>
                </c:pt>
                <c:pt idx="6">
                  <c:v>39646.0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7317080"/>
        <c:axId val="-2117961928"/>
      </c:barChart>
      <c:catAx>
        <c:axId val="-21173170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-2117961928"/>
        <c:crosses val="autoZero"/>
        <c:auto val="1"/>
        <c:lblAlgn val="ctr"/>
        <c:lblOffset val="100"/>
        <c:noMultiLvlLbl val="0"/>
      </c:catAx>
      <c:valAx>
        <c:axId val="-2117961928"/>
        <c:scaling>
          <c:orientation val="minMax"/>
        </c:scaling>
        <c:delete val="0"/>
        <c:axPos val="l"/>
        <c:majorGridlines/>
        <c:numFmt formatCode="&quot;$&quot;#,##0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-21173170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latin typeface="Times New Roman"/>
          <a:cs typeface="Times New Roman"/>
        </a:defRPr>
      </a:pPr>
      <a:endParaRPr lang="en-US"/>
    </a:p>
  </c:txPr>
  <c:externalData r:id="rId1">
    <c:autoUpdate val="0"/>
  </c:externalData>
</c:chartSpace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image" Target="../media/image18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image" Target="../media/image1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B8E5AD-16F5-8E4C-A332-9D22E3E3F8A7}" type="doc">
      <dgm:prSet loTypeId="urn:microsoft.com/office/officeart/2005/8/layout/venn1" loCatId="" qsTypeId="urn:microsoft.com/office/officeart/2005/8/quickstyle/simple4" qsCatId="simple" csTypeId="urn:microsoft.com/office/officeart/2005/8/colors/accent1_2" csCatId="accent1" phldr="1"/>
      <dgm:spPr/>
    </dgm:pt>
    <dgm:pt modelId="{AFABC2D5-01D9-4D47-AC74-6142508D148E}">
      <dgm:prSet phldrT="[Text]"/>
      <dgm:spPr>
        <a:solidFill>
          <a:schemeClr val="accent5">
            <a:lumMod val="60000"/>
            <a:lumOff val="40000"/>
            <a:alpha val="50000"/>
          </a:schemeClr>
        </a:solidFill>
      </dgm:spPr>
      <dgm:t>
        <a:bodyPr/>
        <a:lstStyle/>
        <a:p>
          <a:pPr algn="ctr"/>
          <a:endParaRPr lang="en-US" dirty="0"/>
        </a:p>
      </dgm:t>
    </dgm:pt>
    <dgm:pt modelId="{1F4F3DDB-F71B-9640-8D9E-A0779BD7C2F6}" type="parTrans" cxnId="{CBF64074-29A8-654E-84C6-4474CB27BDE6}">
      <dgm:prSet/>
      <dgm:spPr/>
      <dgm:t>
        <a:bodyPr/>
        <a:lstStyle/>
        <a:p>
          <a:endParaRPr lang="en-US"/>
        </a:p>
      </dgm:t>
    </dgm:pt>
    <dgm:pt modelId="{F133EE5A-53F5-DF44-A688-4715A2246679}" type="sibTrans" cxnId="{CBF64074-29A8-654E-84C6-4474CB27BDE6}">
      <dgm:prSet/>
      <dgm:spPr/>
      <dgm:t>
        <a:bodyPr/>
        <a:lstStyle/>
        <a:p>
          <a:endParaRPr lang="en-US"/>
        </a:p>
      </dgm:t>
    </dgm:pt>
    <dgm:pt modelId="{520E8D1F-6CAC-6647-BC48-D7057D1D23C5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pPr algn="ctr"/>
          <a:endParaRPr lang="en-US" dirty="0"/>
        </a:p>
      </dgm:t>
    </dgm:pt>
    <dgm:pt modelId="{575A55B9-B5EC-9F42-A1E6-27721CE54DB7}" type="sibTrans" cxnId="{A81CE8CC-EB94-F14A-9947-1A990ADE99DA}">
      <dgm:prSet/>
      <dgm:spPr/>
      <dgm:t>
        <a:bodyPr/>
        <a:lstStyle/>
        <a:p>
          <a:endParaRPr lang="en-US"/>
        </a:p>
      </dgm:t>
    </dgm:pt>
    <dgm:pt modelId="{B4F1F329-A12A-1645-9B9B-F1C80B3CCF4A}" type="parTrans" cxnId="{A81CE8CC-EB94-F14A-9947-1A990ADE99DA}">
      <dgm:prSet/>
      <dgm:spPr/>
      <dgm:t>
        <a:bodyPr/>
        <a:lstStyle/>
        <a:p>
          <a:endParaRPr lang="en-US"/>
        </a:p>
      </dgm:t>
    </dgm:pt>
    <dgm:pt modelId="{980CBF23-39F0-D847-9521-A701D6853096}" type="pres">
      <dgm:prSet presAssocID="{6DB8E5AD-16F5-8E4C-A332-9D22E3E3F8A7}" presName="compositeShape" presStyleCnt="0">
        <dgm:presLayoutVars>
          <dgm:chMax val="7"/>
          <dgm:dir/>
          <dgm:resizeHandles val="exact"/>
        </dgm:presLayoutVars>
      </dgm:prSet>
      <dgm:spPr/>
    </dgm:pt>
    <dgm:pt modelId="{A1B23154-F084-D94C-9867-3FBAF74849ED}" type="pres">
      <dgm:prSet presAssocID="{520E8D1F-6CAC-6647-BC48-D7057D1D23C5}" presName="circ1" presStyleLbl="vennNode1" presStyleIdx="0" presStyleCnt="2" custLinFactNeighborX="9542" custLinFactNeighborY="305"/>
      <dgm:spPr/>
      <dgm:t>
        <a:bodyPr/>
        <a:lstStyle/>
        <a:p>
          <a:endParaRPr lang="en-US"/>
        </a:p>
      </dgm:t>
    </dgm:pt>
    <dgm:pt modelId="{E1FDA5F7-A984-654C-B61F-C29D38F23CB6}" type="pres">
      <dgm:prSet presAssocID="{520E8D1F-6CAC-6647-BC48-D7057D1D23C5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60B874-02FE-A34D-90E5-E1412A83ED87}" type="pres">
      <dgm:prSet presAssocID="{AFABC2D5-01D9-4D47-AC74-6142508D148E}" presName="circ2" presStyleLbl="vennNode1" presStyleIdx="1" presStyleCnt="2" custLinFactNeighborX="-14848" custLinFactNeighborY="0"/>
      <dgm:spPr/>
      <dgm:t>
        <a:bodyPr/>
        <a:lstStyle/>
        <a:p>
          <a:endParaRPr lang="en-US"/>
        </a:p>
      </dgm:t>
    </dgm:pt>
    <dgm:pt modelId="{5633F800-4971-E847-97EB-5BD4BBC25B60}" type="pres">
      <dgm:prSet presAssocID="{AFABC2D5-01D9-4D47-AC74-6142508D148E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BF64074-29A8-654E-84C6-4474CB27BDE6}" srcId="{6DB8E5AD-16F5-8E4C-A332-9D22E3E3F8A7}" destId="{AFABC2D5-01D9-4D47-AC74-6142508D148E}" srcOrd="1" destOrd="0" parTransId="{1F4F3DDB-F71B-9640-8D9E-A0779BD7C2F6}" sibTransId="{F133EE5A-53F5-DF44-A688-4715A2246679}"/>
    <dgm:cxn modelId="{A81CE8CC-EB94-F14A-9947-1A990ADE99DA}" srcId="{6DB8E5AD-16F5-8E4C-A332-9D22E3E3F8A7}" destId="{520E8D1F-6CAC-6647-BC48-D7057D1D23C5}" srcOrd="0" destOrd="0" parTransId="{B4F1F329-A12A-1645-9B9B-F1C80B3CCF4A}" sibTransId="{575A55B9-B5EC-9F42-A1E6-27721CE54DB7}"/>
    <dgm:cxn modelId="{3B0BAD50-E043-B348-8074-268F503C97C9}" type="presOf" srcId="{520E8D1F-6CAC-6647-BC48-D7057D1D23C5}" destId="{A1B23154-F084-D94C-9867-3FBAF74849ED}" srcOrd="0" destOrd="0" presId="urn:microsoft.com/office/officeart/2005/8/layout/venn1"/>
    <dgm:cxn modelId="{4493D9AC-F71D-FB47-94F3-4ED6A33E3569}" type="presOf" srcId="{520E8D1F-6CAC-6647-BC48-D7057D1D23C5}" destId="{E1FDA5F7-A984-654C-B61F-C29D38F23CB6}" srcOrd="1" destOrd="0" presId="urn:microsoft.com/office/officeart/2005/8/layout/venn1"/>
    <dgm:cxn modelId="{57DBAA89-F18D-DD4E-86E3-B428CF6F3B2C}" type="presOf" srcId="{AFABC2D5-01D9-4D47-AC74-6142508D148E}" destId="{5633F800-4971-E847-97EB-5BD4BBC25B60}" srcOrd="1" destOrd="0" presId="urn:microsoft.com/office/officeart/2005/8/layout/venn1"/>
    <dgm:cxn modelId="{4B3D6E75-02A5-B243-9E1B-8485F4BACB61}" type="presOf" srcId="{6DB8E5AD-16F5-8E4C-A332-9D22E3E3F8A7}" destId="{980CBF23-39F0-D847-9521-A701D6853096}" srcOrd="0" destOrd="0" presId="urn:microsoft.com/office/officeart/2005/8/layout/venn1"/>
    <dgm:cxn modelId="{7A67720C-D784-4645-B56F-C550439EDEA8}" type="presOf" srcId="{AFABC2D5-01D9-4D47-AC74-6142508D148E}" destId="{D860B874-02FE-A34D-90E5-E1412A83ED87}" srcOrd="0" destOrd="0" presId="urn:microsoft.com/office/officeart/2005/8/layout/venn1"/>
    <dgm:cxn modelId="{AB7A5B7B-6CDB-9F49-9D9B-CB9390C31438}" type="presParOf" srcId="{980CBF23-39F0-D847-9521-A701D6853096}" destId="{A1B23154-F084-D94C-9867-3FBAF74849ED}" srcOrd="0" destOrd="0" presId="urn:microsoft.com/office/officeart/2005/8/layout/venn1"/>
    <dgm:cxn modelId="{C152AF92-2136-8242-8367-EB0899215817}" type="presParOf" srcId="{980CBF23-39F0-D847-9521-A701D6853096}" destId="{E1FDA5F7-A984-654C-B61F-C29D38F23CB6}" srcOrd="1" destOrd="0" presId="urn:microsoft.com/office/officeart/2005/8/layout/venn1"/>
    <dgm:cxn modelId="{EDFFE487-208C-8348-AFD6-0C2080E7C7ED}" type="presParOf" srcId="{980CBF23-39F0-D847-9521-A701D6853096}" destId="{D860B874-02FE-A34D-90E5-E1412A83ED87}" srcOrd="2" destOrd="0" presId="urn:microsoft.com/office/officeart/2005/8/layout/venn1"/>
    <dgm:cxn modelId="{DABF09EB-56A8-3945-BE6E-BFBAB857C190}" type="presParOf" srcId="{980CBF23-39F0-D847-9521-A701D6853096}" destId="{5633F800-4971-E847-97EB-5BD4BBC25B60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FB2301B-E6C4-4443-B4AA-54967A86387F}" type="doc">
      <dgm:prSet loTypeId="urn:microsoft.com/office/officeart/2005/8/layout/pList2#1" loCatId="" qsTypeId="urn:microsoft.com/office/officeart/2005/8/quickstyle/simple1" qsCatId="simple" csTypeId="urn:microsoft.com/office/officeart/2005/8/colors/accent1_2" csCatId="accent1" phldr="1"/>
      <dgm:spPr/>
    </dgm:pt>
    <dgm:pt modelId="{AF57667B-5EC5-EF4E-B376-0F7C5DCD0DE5}">
      <dgm:prSet phldrT="[Text]" custT="1"/>
      <dgm:spPr/>
      <dgm:t>
        <a:bodyPr/>
        <a:lstStyle/>
        <a:p>
          <a:r>
            <a:rPr lang="en-US" sz="1800" dirty="0" smtClean="0">
              <a:latin typeface="Times New Roman"/>
              <a:cs typeface="Times New Roman"/>
            </a:rPr>
            <a:t>Cloud</a:t>
          </a:r>
          <a:endParaRPr lang="en-US" sz="1800" dirty="0">
            <a:latin typeface="Times New Roman"/>
            <a:cs typeface="Times New Roman"/>
          </a:endParaRPr>
        </a:p>
      </dgm:t>
    </dgm:pt>
    <dgm:pt modelId="{83E74CF6-649A-6549-BD02-9670143B8F28}" type="parTrans" cxnId="{0F7B4F31-A6F4-2F4A-8082-9D66E99B5351}">
      <dgm:prSet/>
      <dgm:spPr/>
      <dgm:t>
        <a:bodyPr/>
        <a:lstStyle/>
        <a:p>
          <a:endParaRPr lang="en-US">
            <a:latin typeface="Times New Roman"/>
            <a:cs typeface="Times New Roman"/>
          </a:endParaRPr>
        </a:p>
      </dgm:t>
    </dgm:pt>
    <dgm:pt modelId="{C5E7D04B-E618-2743-A0FE-8E4625D3ABD3}" type="sibTrans" cxnId="{0F7B4F31-A6F4-2F4A-8082-9D66E99B5351}">
      <dgm:prSet/>
      <dgm:spPr/>
      <dgm:t>
        <a:bodyPr/>
        <a:lstStyle/>
        <a:p>
          <a:endParaRPr lang="en-US">
            <a:latin typeface="Times New Roman"/>
            <a:cs typeface="Times New Roman"/>
          </a:endParaRPr>
        </a:p>
      </dgm:t>
    </dgm:pt>
    <dgm:pt modelId="{51F3B334-9D15-2B4B-9D6F-5452C53AE783}">
      <dgm:prSet phldrT="[Text]" custT="1"/>
      <dgm:spPr/>
      <dgm:t>
        <a:bodyPr/>
        <a:lstStyle/>
        <a:p>
          <a:r>
            <a:rPr lang="en-US" sz="1800" dirty="0" err="1" smtClean="0">
              <a:latin typeface="Times New Roman"/>
              <a:cs typeface="Times New Roman"/>
            </a:rPr>
            <a:t>SaaS</a:t>
          </a:r>
          <a:endParaRPr lang="en-US" sz="1800" dirty="0">
            <a:latin typeface="Times New Roman"/>
            <a:cs typeface="Times New Roman"/>
          </a:endParaRPr>
        </a:p>
      </dgm:t>
    </dgm:pt>
    <dgm:pt modelId="{4A0C17B8-4385-5444-A815-9A462BC837A3}" type="parTrans" cxnId="{BFFDC89E-F839-AE49-8F3C-428785D3AD4F}">
      <dgm:prSet/>
      <dgm:spPr/>
      <dgm:t>
        <a:bodyPr/>
        <a:lstStyle/>
        <a:p>
          <a:endParaRPr lang="en-US">
            <a:latin typeface="Times New Roman"/>
            <a:cs typeface="Times New Roman"/>
          </a:endParaRPr>
        </a:p>
      </dgm:t>
    </dgm:pt>
    <dgm:pt modelId="{1AAB961F-0D7E-0448-B2EE-ABFEB07C85C8}" type="sibTrans" cxnId="{BFFDC89E-F839-AE49-8F3C-428785D3AD4F}">
      <dgm:prSet/>
      <dgm:spPr/>
      <dgm:t>
        <a:bodyPr/>
        <a:lstStyle/>
        <a:p>
          <a:endParaRPr lang="en-US">
            <a:latin typeface="Times New Roman"/>
            <a:cs typeface="Times New Roman"/>
          </a:endParaRPr>
        </a:p>
      </dgm:t>
    </dgm:pt>
    <dgm:pt modelId="{9CBC1CE4-C89B-C44A-B6CF-FE830752B3CC}">
      <dgm:prSet phldrT="[Text]" custT="1"/>
      <dgm:spPr/>
      <dgm:t>
        <a:bodyPr/>
        <a:lstStyle/>
        <a:p>
          <a:r>
            <a:rPr lang="en-US" sz="1800" dirty="0" smtClean="0">
              <a:latin typeface="Times New Roman"/>
              <a:cs typeface="Times New Roman"/>
            </a:rPr>
            <a:t>Micropayments</a:t>
          </a:r>
          <a:endParaRPr lang="en-US" sz="1800" dirty="0">
            <a:latin typeface="Times New Roman"/>
            <a:cs typeface="Times New Roman"/>
          </a:endParaRPr>
        </a:p>
      </dgm:t>
    </dgm:pt>
    <dgm:pt modelId="{F5DF2DAF-6AA3-044A-8451-EBE6B690F413}" type="parTrans" cxnId="{BC6E3FAB-68DA-4C4E-849A-345B601D39AB}">
      <dgm:prSet/>
      <dgm:spPr/>
      <dgm:t>
        <a:bodyPr/>
        <a:lstStyle/>
        <a:p>
          <a:endParaRPr lang="en-US">
            <a:latin typeface="Times New Roman"/>
            <a:cs typeface="Times New Roman"/>
          </a:endParaRPr>
        </a:p>
      </dgm:t>
    </dgm:pt>
    <dgm:pt modelId="{038258E4-9C4C-9649-BB14-33B31A7FF801}" type="sibTrans" cxnId="{BC6E3FAB-68DA-4C4E-849A-345B601D39AB}">
      <dgm:prSet/>
      <dgm:spPr/>
      <dgm:t>
        <a:bodyPr/>
        <a:lstStyle/>
        <a:p>
          <a:endParaRPr lang="en-US">
            <a:latin typeface="Times New Roman"/>
            <a:cs typeface="Times New Roman"/>
          </a:endParaRPr>
        </a:p>
      </dgm:t>
    </dgm:pt>
    <dgm:pt modelId="{2DC42B2F-D9EC-2548-B37B-7D7B358D89AA}">
      <dgm:prSet custT="1"/>
      <dgm:spPr/>
      <dgm:t>
        <a:bodyPr/>
        <a:lstStyle/>
        <a:p>
          <a:r>
            <a:rPr lang="en-US" sz="1800" dirty="0" smtClean="0">
              <a:latin typeface="Times New Roman"/>
              <a:cs typeface="Times New Roman"/>
            </a:rPr>
            <a:t>Global Talent </a:t>
          </a:r>
          <a:endParaRPr lang="en-US" sz="1800" dirty="0">
            <a:latin typeface="Times New Roman"/>
            <a:cs typeface="Times New Roman"/>
          </a:endParaRPr>
        </a:p>
      </dgm:t>
    </dgm:pt>
    <dgm:pt modelId="{26B87496-2826-AD4C-90CC-88B21D334C24}" type="sibTrans" cxnId="{4664B439-9509-F54D-9517-578BD2532D41}">
      <dgm:prSet/>
      <dgm:spPr/>
      <dgm:t>
        <a:bodyPr/>
        <a:lstStyle/>
        <a:p>
          <a:endParaRPr lang="en-US">
            <a:latin typeface="Times New Roman"/>
            <a:cs typeface="Times New Roman"/>
          </a:endParaRPr>
        </a:p>
      </dgm:t>
    </dgm:pt>
    <dgm:pt modelId="{C717B3FA-3E87-8747-9544-1405605B329E}" type="parTrans" cxnId="{4664B439-9509-F54D-9517-578BD2532D41}">
      <dgm:prSet/>
      <dgm:spPr/>
      <dgm:t>
        <a:bodyPr/>
        <a:lstStyle/>
        <a:p>
          <a:endParaRPr lang="en-US">
            <a:latin typeface="Times New Roman"/>
            <a:cs typeface="Times New Roman"/>
          </a:endParaRPr>
        </a:p>
      </dgm:t>
    </dgm:pt>
    <dgm:pt modelId="{C7B7C01D-2DA2-104F-9D62-2BCB73951588}">
      <dgm:prSet phldrT="[Text]" custT="1"/>
      <dgm:spPr/>
      <dgm:t>
        <a:bodyPr/>
        <a:lstStyle/>
        <a:p>
          <a:r>
            <a:rPr lang="en-US" sz="1400" dirty="0" smtClean="0">
              <a:latin typeface="Times New Roman"/>
              <a:cs typeface="Times New Roman"/>
            </a:rPr>
            <a:t>70% of companies are using cloud computing, in part due to adoption of mobile devices</a:t>
          </a:r>
          <a:endParaRPr lang="en-US" sz="1400" dirty="0">
            <a:latin typeface="Times New Roman"/>
            <a:cs typeface="Times New Roman"/>
          </a:endParaRPr>
        </a:p>
      </dgm:t>
    </dgm:pt>
    <dgm:pt modelId="{99B1AA76-5CC7-6049-85C9-2B90E3DAB7E1}" type="sibTrans" cxnId="{EC1AAA5A-7D2E-9347-9C20-50E603F2B34C}">
      <dgm:prSet/>
      <dgm:spPr/>
      <dgm:t>
        <a:bodyPr/>
        <a:lstStyle/>
        <a:p>
          <a:endParaRPr lang="en-US">
            <a:latin typeface="Times New Roman"/>
            <a:cs typeface="Times New Roman"/>
          </a:endParaRPr>
        </a:p>
      </dgm:t>
    </dgm:pt>
    <dgm:pt modelId="{09EB0FE4-4AA3-6B49-9FCB-360029888C94}" type="parTrans" cxnId="{EC1AAA5A-7D2E-9347-9C20-50E603F2B34C}">
      <dgm:prSet/>
      <dgm:spPr/>
      <dgm:t>
        <a:bodyPr/>
        <a:lstStyle/>
        <a:p>
          <a:endParaRPr lang="en-US">
            <a:latin typeface="Times New Roman"/>
            <a:cs typeface="Times New Roman"/>
          </a:endParaRPr>
        </a:p>
      </dgm:t>
    </dgm:pt>
    <dgm:pt modelId="{29F52F57-B321-0641-9AE8-0E79C7706A08}">
      <dgm:prSet phldrT="[Text]" custT="1"/>
      <dgm:spPr/>
      <dgm:t>
        <a:bodyPr/>
        <a:lstStyle/>
        <a:p>
          <a:r>
            <a:rPr lang="en-US" sz="1400" dirty="0" smtClean="0">
              <a:latin typeface="Times New Roman"/>
              <a:cs typeface="Times New Roman"/>
            </a:rPr>
            <a:t>Drives standardizes of internal processes</a:t>
          </a:r>
          <a:endParaRPr lang="en-US" sz="1400" dirty="0">
            <a:latin typeface="Times New Roman"/>
            <a:cs typeface="Times New Roman"/>
          </a:endParaRPr>
        </a:p>
      </dgm:t>
    </dgm:pt>
    <dgm:pt modelId="{97EF2C7E-645B-4E47-BAF7-829B872DEE22}" type="parTrans" cxnId="{A4CE3CA3-8267-4340-B949-4F0B9E6B4C1E}">
      <dgm:prSet/>
      <dgm:spPr/>
      <dgm:t>
        <a:bodyPr/>
        <a:lstStyle/>
        <a:p>
          <a:endParaRPr lang="en-US"/>
        </a:p>
      </dgm:t>
    </dgm:pt>
    <dgm:pt modelId="{8E9E6762-76C1-454E-A8DA-5B60066C256B}" type="sibTrans" cxnId="{A4CE3CA3-8267-4340-B949-4F0B9E6B4C1E}">
      <dgm:prSet/>
      <dgm:spPr/>
      <dgm:t>
        <a:bodyPr/>
        <a:lstStyle/>
        <a:p>
          <a:endParaRPr lang="en-US"/>
        </a:p>
      </dgm:t>
    </dgm:pt>
    <dgm:pt modelId="{A147BB40-B37D-0C48-A10B-3C410A42683A}">
      <dgm:prSet phldrT="[Text]" custT="1"/>
      <dgm:spPr/>
      <dgm:t>
        <a:bodyPr/>
        <a:lstStyle/>
        <a:p>
          <a:r>
            <a:rPr lang="en-US" sz="1400" dirty="0" smtClean="0">
              <a:latin typeface="Times New Roman"/>
              <a:cs typeface="Times New Roman"/>
            </a:rPr>
            <a:t>Move away from captive workforce for global labor rates, specialized skills, task management processes at scale</a:t>
          </a:r>
          <a:endParaRPr lang="en-US" sz="1400" dirty="0">
            <a:latin typeface="Times New Roman"/>
            <a:cs typeface="Times New Roman"/>
          </a:endParaRPr>
        </a:p>
      </dgm:t>
    </dgm:pt>
    <dgm:pt modelId="{F64068B2-97A9-0740-A280-6BF211A027BE}" type="parTrans" cxnId="{40BF6F3E-CC64-1C46-BDB6-4E9D07409518}">
      <dgm:prSet/>
      <dgm:spPr/>
      <dgm:t>
        <a:bodyPr/>
        <a:lstStyle/>
        <a:p>
          <a:endParaRPr lang="en-US"/>
        </a:p>
      </dgm:t>
    </dgm:pt>
    <dgm:pt modelId="{9CB6E5B6-CD9F-704A-B7B5-FD03E0BA128A}" type="sibTrans" cxnId="{40BF6F3E-CC64-1C46-BDB6-4E9D07409518}">
      <dgm:prSet/>
      <dgm:spPr/>
      <dgm:t>
        <a:bodyPr/>
        <a:lstStyle/>
        <a:p>
          <a:endParaRPr lang="en-US"/>
        </a:p>
      </dgm:t>
    </dgm:pt>
    <dgm:pt modelId="{A7FD5156-7C50-1649-8A6F-9688574F6C1C}">
      <dgm:prSet phldrT="[Text]" custT="1"/>
      <dgm:spPr/>
      <dgm:t>
        <a:bodyPr/>
        <a:lstStyle/>
        <a:p>
          <a:r>
            <a:rPr lang="en-US" sz="1400" dirty="0" smtClean="0">
              <a:latin typeface="Times New Roman"/>
              <a:cs typeface="Times New Roman"/>
            </a:rPr>
            <a:t>Provides needed agility</a:t>
          </a:r>
          <a:endParaRPr lang="en-US" sz="1400" dirty="0">
            <a:latin typeface="Times New Roman"/>
            <a:cs typeface="Times New Roman"/>
          </a:endParaRPr>
        </a:p>
      </dgm:t>
    </dgm:pt>
    <dgm:pt modelId="{61BB1C18-60A4-AA4C-AFA4-3E08F0A98C0F}" type="parTrans" cxnId="{C54A109E-40AE-4344-B30C-5B5DCC7B9424}">
      <dgm:prSet/>
      <dgm:spPr/>
      <dgm:t>
        <a:bodyPr/>
        <a:lstStyle/>
        <a:p>
          <a:endParaRPr lang="en-US"/>
        </a:p>
      </dgm:t>
    </dgm:pt>
    <dgm:pt modelId="{44C5FA19-FFCE-EC43-8D88-7BDA9135894C}" type="sibTrans" cxnId="{C54A109E-40AE-4344-B30C-5B5DCC7B9424}">
      <dgm:prSet/>
      <dgm:spPr/>
      <dgm:t>
        <a:bodyPr/>
        <a:lstStyle/>
        <a:p>
          <a:endParaRPr lang="en-US"/>
        </a:p>
      </dgm:t>
    </dgm:pt>
    <dgm:pt modelId="{B606E772-C612-D345-9AD2-A9F32ED97F81}">
      <dgm:prSet phldrT="[Text]" custT="1"/>
      <dgm:spPr/>
      <dgm:t>
        <a:bodyPr/>
        <a:lstStyle/>
        <a:p>
          <a:r>
            <a:rPr lang="en-US" sz="1400" dirty="0" smtClean="0">
              <a:latin typeface="Times New Roman"/>
              <a:cs typeface="Times New Roman"/>
            </a:rPr>
            <a:t>Allows movement of non-integral business needs to cloud while focusing on core differentiators</a:t>
          </a:r>
          <a:endParaRPr lang="en-US" sz="1400" dirty="0">
            <a:latin typeface="Times New Roman"/>
            <a:cs typeface="Times New Roman"/>
          </a:endParaRPr>
        </a:p>
      </dgm:t>
    </dgm:pt>
    <dgm:pt modelId="{E7FD6551-A446-6B44-A5F9-8A06D33504C3}" type="parTrans" cxnId="{C1F1BDDD-E252-864A-8829-91E7D66CECE1}">
      <dgm:prSet/>
      <dgm:spPr/>
      <dgm:t>
        <a:bodyPr/>
        <a:lstStyle/>
        <a:p>
          <a:endParaRPr lang="en-US"/>
        </a:p>
      </dgm:t>
    </dgm:pt>
    <dgm:pt modelId="{802CF2FF-598D-C24E-AA88-684F0E70DE65}" type="sibTrans" cxnId="{C1F1BDDD-E252-864A-8829-91E7D66CECE1}">
      <dgm:prSet/>
      <dgm:spPr/>
      <dgm:t>
        <a:bodyPr/>
        <a:lstStyle/>
        <a:p>
          <a:endParaRPr lang="en-US"/>
        </a:p>
      </dgm:t>
    </dgm:pt>
    <dgm:pt modelId="{6DC97A2C-F460-7D46-9F7D-4351CCAF1A5F}">
      <dgm:prSet phldrT="[Text]" custScaleY="127790" custT="1"/>
      <dgm:spPr/>
      <dgm:t>
        <a:bodyPr/>
        <a:lstStyle/>
        <a:p>
          <a:r>
            <a:rPr lang="en-US" sz="1400" dirty="0" smtClean="0">
              <a:latin typeface="Times New Roman"/>
              <a:cs typeface="Times New Roman"/>
            </a:rPr>
            <a:t>Integral to cloud adoption</a:t>
          </a:r>
          <a:endParaRPr lang="en-US" sz="1400" dirty="0">
            <a:latin typeface="Times New Roman"/>
            <a:cs typeface="Times New Roman"/>
          </a:endParaRPr>
        </a:p>
      </dgm:t>
    </dgm:pt>
    <dgm:pt modelId="{F8C95FCB-96EB-CE46-B572-38F3F938BC22}" type="parTrans" cxnId="{09452C89-5D52-C640-B82C-DBC3B7BF090E}">
      <dgm:prSet/>
      <dgm:spPr/>
      <dgm:t>
        <a:bodyPr/>
        <a:lstStyle/>
        <a:p>
          <a:endParaRPr lang="en-US"/>
        </a:p>
      </dgm:t>
    </dgm:pt>
    <dgm:pt modelId="{E8AC140C-92E6-3846-9C3C-4ED17D689632}" type="sibTrans" cxnId="{09452C89-5D52-C640-B82C-DBC3B7BF090E}">
      <dgm:prSet/>
      <dgm:spPr/>
      <dgm:t>
        <a:bodyPr/>
        <a:lstStyle/>
        <a:p>
          <a:endParaRPr lang="en-US"/>
        </a:p>
      </dgm:t>
    </dgm:pt>
    <dgm:pt modelId="{A554B15F-7F9A-744C-BCC2-52795E94E253}">
      <dgm:prSet phldrT="[Text]" custT="1"/>
      <dgm:spPr/>
      <dgm:t>
        <a:bodyPr/>
        <a:lstStyle/>
        <a:p>
          <a:r>
            <a:rPr lang="en-US" sz="1400" dirty="0" smtClean="0">
              <a:latin typeface="Times New Roman"/>
              <a:cs typeface="Times New Roman"/>
            </a:rPr>
            <a:t>Lowered transaction costs for international transfer of small amounts of money</a:t>
          </a:r>
          <a:endParaRPr lang="en-US" sz="1400" dirty="0">
            <a:latin typeface="Times New Roman"/>
            <a:cs typeface="Times New Roman"/>
          </a:endParaRPr>
        </a:p>
      </dgm:t>
    </dgm:pt>
    <dgm:pt modelId="{A322B4F6-17DB-A543-903A-30957E9BABCA}" type="parTrans" cxnId="{43041454-58A0-EB41-A918-33B9C60557C0}">
      <dgm:prSet/>
      <dgm:spPr/>
      <dgm:t>
        <a:bodyPr/>
        <a:lstStyle/>
        <a:p>
          <a:endParaRPr lang="en-US"/>
        </a:p>
      </dgm:t>
    </dgm:pt>
    <dgm:pt modelId="{7F291A19-F78D-5F47-9D31-6F4912C5DFD3}" type="sibTrans" cxnId="{43041454-58A0-EB41-A918-33B9C60557C0}">
      <dgm:prSet/>
      <dgm:spPr/>
      <dgm:t>
        <a:bodyPr/>
        <a:lstStyle/>
        <a:p>
          <a:endParaRPr lang="en-US"/>
        </a:p>
      </dgm:t>
    </dgm:pt>
    <dgm:pt modelId="{22CCBB86-2957-3440-945C-DF204592FEAF}">
      <dgm:prSet custT="1"/>
      <dgm:spPr/>
      <dgm:t>
        <a:bodyPr/>
        <a:lstStyle/>
        <a:p>
          <a:r>
            <a:rPr lang="en-US" sz="1400" dirty="0" smtClean="0">
              <a:latin typeface="Times New Roman"/>
              <a:cs typeface="Times New Roman"/>
            </a:rPr>
            <a:t>Online, global workforce expected to exceed 3 BN in 2016</a:t>
          </a:r>
          <a:endParaRPr lang="en-US" sz="1400" dirty="0">
            <a:latin typeface="Times New Roman"/>
            <a:cs typeface="Times New Roman"/>
          </a:endParaRPr>
        </a:p>
      </dgm:t>
    </dgm:pt>
    <dgm:pt modelId="{DEAEC8AA-803A-3B46-83EA-78100DF3DB9C}" type="parTrans" cxnId="{7CADB6EE-17AF-3247-BCD2-E92BA9CBD5B9}">
      <dgm:prSet/>
      <dgm:spPr/>
      <dgm:t>
        <a:bodyPr/>
        <a:lstStyle/>
        <a:p>
          <a:endParaRPr lang="en-US"/>
        </a:p>
      </dgm:t>
    </dgm:pt>
    <dgm:pt modelId="{6E6A8948-90CB-CB49-B51C-55CC37015C69}" type="sibTrans" cxnId="{7CADB6EE-17AF-3247-BCD2-E92BA9CBD5B9}">
      <dgm:prSet/>
      <dgm:spPr/>
      <dgm:t>
        <a:bodyPr/>
        <a:lstStyle/>
        <a:p>
          <a:endParaRPr lang="en-US"/>
        </a:p>
      </dgm:t>
    </dgm:pt>
    <dgm:pt modelId="{3D38E123-23E2-8940-A718-155CDC061FD4}">
      <dgm:prSet custT="1"/>
      <dgm:spPr/>
      <dgm:t>
        <a:bodyPr/>
        <a:lstStyle/>
        <a:p>
          <a:r>
            <a:rPr lang="en-US" sz="1400" dirty="0" smtClean="0">
              <a:latin typeface="Times New Roman"/>
              <a:cs typeface="Times New Roman"/>
            </a:rPr>
            <a:t>Crowdsourcing workers increased 100% in 2011</a:t>
          </a:r>
          <a:endParaRPr lang="en-US" sz="1400" dirty="0">
            <a:latin typeface="Times New Roman"/>
            <a:cs typeface="Times New Roman"/>
          </a:endParaRPr>
        </a:p>
      </dgm:t>
    </dgm:pt>
    <dgm:pt modelId="{00EF8682-C312-324F-AB95-CAEC62E92A60}" type="parTrans" cxnId="{AFCE4B7A-230D-4840-8893-B3F9A118E64D}">
      <dgm:prSet/>
      <dgm:spPr/>
      <dgm:t>
        <a:bodyPr/>
        <a:lstStyle/>
        <a:p>
          <a:endParaRPr lang="en-US"/>
        </a:p>
      </dgm:t>
    </dgm:pt>
    <dgm:pt modelId="{FAAB02AF-570D-9649-A06B-7C3D547BEB1A}" type="sibTrans" cxnId="{AFCE4B7A-230D-4840-8893-B3F9A118E64D}">
      <dgm:prSet/>
      <dgm:spPr/>
      <dgm:t>
        <a:bodyPr/>
        <a:lstStyle/>
        <a:p>
          <a:endParaRPr lang="en-US"/>
        </a:p>
      </dgm:t>
    </dgm:pt>
    <dgm:pt modelId="{E8AED642-BB2D-A04F-A90C-27E7B8B26F92}">
      <dgm:prSet custT="1"/>
      <dgm:spPr/>
      <dgm:t>
        <a:bodyPr/>
        <a:lstStyle/>
        <a:p>
          <a:r>
            <a:rPr lang="en-US" sz="1400" dirty="0" smtClean="0">
              <a:latin typeface="Times New Roman"/>
              <a:cs typeface="Times New Roman"/>
            </a:rPr>
            <a:t>74% of executives think outsourcing helps a company survive in today’s economy –Cap Gemini survey, 2009</a:t>
          </a:r>
          <a:endParaRPr lang="en-US" sz="1400" dirty="0">
            <a:latin typeface="Times New Roman"/>
            <a:cs typeface="Times New Roman"/>
          </a:endParaRPr>
        </a:p>
      </dgm:t>
    </dgm:pt>
    <dgm:pt modelId="{2F55606B-4FAF-F84C-9AF6-0EB22D7FFF06}" type="parTrans" cxnId="{2B7715B3-0224-A544-A451-DDDF4A468158}">
      <dgm:prSet/>
      <dgm:spPr/>
      <dgm:t>
        <a:bodyPr/>
        <a:lstStyle/>
        <a:p>
          <a:endParaRPr lang="en-US"/>
        </a:p>
      </dgm:t>
    </dgm:pt>
    <dgm:pt modelId="{5A0EA5D5-900C-2948-BD72-CE3F288FE06C}" type="sibTrans" cxnId="{2B7715B3-0224-A544-A451-DDDF4A468158}">
      <dgm:prSet/>
      <dgm:spPr/>
      <dgm:t>
        <a:bodyPr/>
        <a:lstStyle/>
        <a:p>
          <a:endParaRPr lang="en-US"/>
        </a:p>
      </dgm:t>
    </dgm:pt>
    <dgm:pt modelId="{2382585C-EBEA-BF41-A3BC-FBA046FAA20C}">
      <dgm:prSet phldrT="[Text]" custT="1"/>
      <dgm:spPr/>
      <dgm:t>
        <a:bodyPr/>
        <a:lstStyle/>
        <a:p>
          <a:r>
            <a:rPr lang="en-US" sz="1400" dirty="0" smtClean="0">
              <a:latin typeface="Times New Roman"/>
              <a:cs typeface="Times New Roman"/>
            </a:rPr>
            <a:t>Allows workforces to be paid on a per task basis through PayPal</a:t>
          </a:r>
          <a:endParaRPr lang="en-US" sz="1400" dirty="0">
            <a:latin typeface="Times New Roman"/>
            <a:cs typeface="Times New Roman"/>
          </a:endParaRPr>
        </a:p>
      </dgm:t>
    </dgm:pt>
    <dgm:pt modelId="{09757F97-5E2F-6440-A2E1-0F1F3368BA0D}" type="parTrans" cxnId="{876DAAA0-46DD-1444-8565-F853D326DA7F}">
      <dgm:prSet/>
      <dgm:spPr/>
      <dgm:t>
        <a:bodyPr/>
        <a:lstStyle/>
        <a:p>
          <a:endParaRPr lang="en-US"/>
        </a:p>
      </dgm:t>
    </dgm:pt>
    <dgm:pt modelId="{C47311B3-7212-9D4C-AC80-9F8EF6FF865F}" type="sibTrans" cxnId="{876DAAA0-46DD-1444-8565-F853D326DA7F}">
      <dgm:prSet/>
      <dgm:spPr/>
      <dgm:t>
        <a:bodyPr/>
        <a:lstStyle/>
        <a:p>
          <a:endParaRPr lang="en-US"/>
        </a:p>
      </dgm:t>
    </dgm:pt>
    <dgm:pt modelId="{763797DA-AE07-3F41-8AEF-ACE8ACB6BAA6}" type="pres">
      <dgm:prSet presAssocID="{2FB2301B-E6C4-4443-B4AA-54967A86387F}" presName="Name0" presStyleCnt="0">
        <dgm:presLayoutVars>
          <dgm:dir/>
          <dgm:resizeHandles val="exact"/>
        </dgm:presLayoutVars>
      </dgm:prSet>
      <dgm:spPr/>
    </dgm:pt>
    <dgm:pt modelId="{DF943649-4E6E-6C49-8078-68FE8235104F}" type="pres">
      <dgm:prSet presAssocID="{2FB2301B-E6C4-4443-B4AA-54967A86387F}" presName="bkgdShp" presStyleLbl="alignAccFollowNode1" presStyleIdx="0" presStyleCnt="1" custScaleY="49297"/>
      <dgm:spPr/>
    </dgm:pt>
    <dgm:pt modelId="{8DCB3F82-614E-3647-8037-F1AD280ABB64}" type="pres">
      <dgm:prSet presAssocID="{2FB2301B-E6C4-4443-B4AA-54967A86387F}" presName="linComp" presStyleCnt="0"/>
      <dgm:spPr/>
    </dgm:pt>
    <dgm:pt modelId="{7AFC07BF-FF90-4D46-868C-DA2402F1A73A}" type="pres">
      <dgm:prSet presAssocID="{AF57667B-5EC5-EF4E-B376-0F7C5DCD0DE5}" presName="compNode" presStyleCnt="0"/>
      <dgm:spPr/>
    </dgm:pt>
    <dgm:pt modelId="{A5D7F092-1C13-2D4B-BC96-51C3CAFF97BB}" type="pres">
      <dgm:prSet presAssocID="{AF57667B-5EC5-EF4E-B376-0F7C5DCD0DE5}" presName="node" presStyleLbl="node1" presStyleIdx="0" presStyleCnt="4" custScaleY="1397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DDB5AA-77BD-6742-88AC-12272047F763}" type="pres">
      <dgm:prSet presAssocID="{AF57667B-5EC5-EF4E-B376-0F7C5DCD0DE5}" presName="invisiNode" presStyleLbl="node1" presStyleIdx="0" presStyleCnt="4"/>
      <dgm:spPr/>
    </dgm:pt>
    <dgm:pt modelId="{4A16029D-40C9-164D-A249-DA3581398863}" type="pres">
      <dgm:prSet presAssocID="{AF57667B-5EC5-EF4E-B376-0F7C5DCD0DE5}" presName="imagNode" presStyleLbl="fgImgPlace1" presStyleIdx="0" presStyleCnt="4"/>
      <dgm:spPr/>
    </dgm:pt>
    <dgm:pt modelId="{125463D7-DEE7-DB41-BF32-AEEEC07A4246}" type="pres">
      <dgm:prSet presAssocID="{C5E7D04B-E618-2743-A0FE-8E4625D3ABD3}" presName="sibTrans" presStyleLbl="sibTrans2D1" presStyleIdx="0" presStyleCnt="0"/>
      <dgm:spPr/>
      <dgm:t>
        <a:bodyPr/>
        <a:lstStyle/>
        <a:p>
          <a:endParaRPr lang="en-US"/>
        </a:p>
      </dgm:t>
    </dgm:pt>
    <dgm:pt modelId="{957BFE05-F083-1C4B-8EFE-8E6409DBF3BA}" type="pres">
      <dgm:prSet presAssocID="{51F3B334-9D15-2B4B-9D6F-5452C53AE783}" presName="compNode" presStyleCnt="0"/>
      <dgm:spPr/>
    </dgm:pt>
    <dgm:pt modelId="{8FF52893-52C1-8347-8D61-D19044CCD62D}" type="pres">
      <dgm:prSet presAssocID="{51F3B334-9D15-2B4B-9D6F-5452C53AE783}" presName="node" presStyleLbl="node1" presStyleIdx="1" presStyleCnt="4" custScaleY="1277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B5E490-0CF8-EE43-852C-6F4348FFD8D6}" type="pres">
      <dgm:prSet presAssocID="{51F3B334-9D15-2B4B-9D6F-5452C53AE783}" presName="invisiNode" presStyleLbl="node1" presStyleIdx="1" presStyleCnt="4"/>
      <dgm:spPr/>
    </dgm:pt>
    <dgm:pt modelId="{650572FD-60E0-484F-8FC9-B0A132D894B4}" type="pres">
      <dgm:prSet presAssocID="{51F3B334-9D15-2B4B-9D6F-5452C53AE783}" presName="imagNode" presStyleLbl="fgImgPlace1" presStyleIdx="1" presStyleCnt="4"/>
      <dgm:spPr/>
    </dgm:pt>
    <dgm:pt modelId="{B87CC8BB-31F8-FD4B-B208-1047E63F9215}" type="pres">
      <dgm:prSet presAssocID="{1AAB961F-0D7E-0448-B2EE-ABFEB07C85C8}" presName="sibTrans" presStyleLbl="sibTrans2D1" presStyleIdx="0" presStyleCnt="0"/>
      <dgm:spPr/>
      <dgm:t>
        <a:bodyPr/>
        <a:lstStyle/>
        <a:p>
          <a:endParaRPr lang="en-US"/>
        </a:p>
      </dgm:t>
    </dgm:pt>
    <dgm:pt modelId="{F7D3A331-9144-1B42-8464-277CA231317E}" type="pres">
      <dgm:prSet presAssocID="{9CBC1CE4-C89B-C44A-B6CF-FE830752B3CC}" presName="compNode" presStyleCnt="0"/>
      <dgm:spPr/>
    </dgm:pt>
    <dgm:pt modelId="{9A97E114-BFDD-6542-ABBC-0A3710A5584E}" type="pres">
      <dgm:prSet presAssocID="{9CBC1CE4-C89B-C44A-B6CF-FE830752B3CC}" presName="node" presStyleLbl="node1" presStyleIdx="2" presStyleCnt="4" custScaleY="1277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CA95A2-92C3-E447-9141-5AE429BEAEC0}" type="pres">
      <dgm:prSet presAssocID="{9CBC1CE4-C89B-C44A-B6CF-FE830752B3CC}" presName="invisiNode" presStyleLbl="node1" presStyleIdx="2" presStyleCnt="4"/>
      <dgm:spPr/>
    </dgm:pt>
    <dgm:pt modelId="{9A67F4D0-EC50-1546-9E8D-B95E535DA3CF}" type="pres">
      <dgm:prSet presAssocID="{9CBC1CE4-C89B-C44A-B6CF-FE830752B3CC}" presName="imagNode" presStyleLbl="fgImgPlace1" presStyleIdx="2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CD28A601-951E-7141-A476-F2596863ECCF}" type="pres">
      <dgm:prSet presAssocID="{038258E4-9C4C-9649-BB14-33B31A7FF801}" presName="sibTrans" presStyleLbl="sibTrans2D1" presStyleIdx="0" presStyleCnt="0"/>
      <dgm:spPr/>
      <dgm:t>
        <a:bodyPr/>
        <a:lstStyle/>
        <a:p>
          <a:endParaRPr lang="en-US"/>
        </a:p>
      </dgm:t>
    </dgm:pt>
    <dgm:pt modelId="{89D91E84-4A84-8A4C-A814-497737CA4D0D}" type="pres">
      <dgm:prSet presAssocID="{2DC42B2F-D9EC-2548-B37B-7D7B358D89AA}" presName="compNode" presStyleCnt="0"/>
      <dgm:spPr/>
    </dgm:pt>
    <dgm:pt modelId="{E183D823-8EE0-5B43-8DD6-A966C58F04E9}" type="pres">
      <dgm:prSet presAssocID="{2DC42B2F-D9EC-2548-B37B-7D7B358D89AA}" presName="node" presStyleLbl="node1" presStyleIdx="3" presStyleCnt="4" custScaleY="1277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1EF05E-C3A3-A84D-BA83-9214A8AB9D16}" type="pres">
      <dgm:prSet presAssocID="{2DC42B2F-D9EC-2548-B37B-7D7B358D89AA}" presName="invisiNode" presStyleLbl="node1" presStyleIdx="3" presStyleCnt="4"/>
      <dgm:spPr/>
    </dgm:pt>
    <dgm:pt modelId="{CFACFCCB-AD64-1643-99C0-60EDD38C1530}" type="pres">
      <dgm:prSet presAssocID="{2DC42B2F-D9EC-2548-B37B-7D7B358D89AA}" presName="imagNode" presStyleLbl="fgImgPlace1" presStyleIdx="3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</dgm:spPr>
    </dgm:pt>
  </dgm:ptLst>
  <dgm:cxnLst>
    <dgm:cxn modelId="{BFFDC89E-F839-AE49-8F3C-428785D3AD4F}" srcId="{2FB2301B-E6C4-4443-B4AA-54967A86387F}" destId="{51F3B334-9D15-2B4B-9D6F-5452C53AE783}" srcOrd="1" destOrd="0" parTransId="{4A0C17B8-4385-5444-A815-9A462BC837A3}" sibTransId="{1AAB961F-0D7E-0448-B2EE-ABFEB07C85C8}"/>
    <dgm:cxn modelId="{876DAAA0-46DD-1444-8565-F853D326DA7F}" srcId="{9CBC1CE4-C89B-C44A-B6CF-FE830752B3CC}" destId="{2382585C-EBEA-BF41-A3BC-FBA046FAA20C}" srcOrd="1" destOrd="0" parTransId="{09757F97-5E2F-6440-A2E1-0F1F3368BA0D}" sibTransId="{C47311B3-7212-9D4C-AC80-9F8EF6FF865F}"/>
    <dgm:cxn modelId="{435CFBB0-B68E-F94B-BD51-91F85FCCF44B}" type="presOf" srcId="{AF57667B-5EC5-EF4E-B376-0F7C5DCD0DE5}" destId="{A5D7F092-1C13-2D4B-BC96-51C3CAFF97BB}" srcOrd="0" destOrd="0" presId="urn:microsoft.com/office/officeart/2005/8/layout/pList2#1"/>
    <dgm:cxn modelId="{EC1AAA5A-7D2E-9347-9C20-50E603F2B34C}" srcId="{AF57667B-5EC5-EF4E-B376-0F7C5DCD0DE5}" destId="{C7B7C01D-2DA2-104F-9D62-2BCB73951588}" srcOrd="0" destOrd="0" parTransId="{09EB0FE4-4AA3-6B49-9FCB-360029888C94}" sibTransId="{99B1AA76-5CC7-6049-85C9-2B90E3DAB7E1}"/>
    <dgm:cxn modelId="{B0EB4531-B85C-9643-BE19-A42FA6099DB8}" type="presOf" srcId="{E8AED642-BB2D-A04F-A90C-27E7B8B26F92}" destId="{E183D823-8EE0-5B43-8DD6-A966C58F04E9}" srcOrd="0" destOrd="1" presId="urn:microsoft.com/office/officeart/2005/8/layout/pList2#1"/>
    <dgm:cxn modelId="{2A47D0CE-3478-2D4E-B153-37BCB8BEB587}" type="presOf" srcId="{22CCBB86-2957-3440-945C-DF204592FEAF}" destId="{E183D823-8EE0-5B43-8DD6-A966C58F04E9}" srcOrd="0" destOrd="2" presId="urn:microsoft.com/office/officeart/2005/8/layout/pList2#1"/>
    <dgm:cxn modelId="{7CADB6EE-17AF-3247-BCD2-E92BA9CBD5B9}" srcId="{2DC42B2F-D9EC-2548-B37B-7D7B358D89AA}" destId="{22CCBB86-2957-3440-945C-DF204592FEAF}" srcOrd="1" destOrd="0" parTransId="{DEAEC8AA-803A-3B46-83EA-78100DF3DB9C}" sibTransId="{6E6A8948-90CB-CB49-B51C-55CC37015C69}"/>
    <dgm:cxn modelId="{43041454-58A0-EB41-A918-33B9C60557C0}" srcId="{9CBC1CE4-C89B-C44A-B6CF-FE830752B3CC}" destId="{A554B15F-7F9A-744C-BCC2-52795E94E253}" srcOrd="0" destOrd="0" parTransId="{A322B4F6-17DB-A543-903A-30957E9BABCA}" sibTransId="{7F291A19-F78D-5F47-9D31-6F4912C5DFD3}"/>
    <dgm:cxn modelId="{1AE0CBB6-C2C2-4F4E-9EB8-857DCA29E6C7}" type="presOf" srcId="{A7FD5156-7C50-1649-8A6F-9688574F6C1C}" destId="{8FF52893-52C1-8347-8D61-D19044CCD62D}" srcOrd="0" destOrd="1" presId="urn:microsoft.com/office/officeart/2005/8/layout/pList2#1"/>
    <dgm:cxn modelId="{4664B439-9509-F54D-9517-578BD2532D41}" srcId="{2FB2301B-E6C4-4443-B4AA-54967A86387F}" destId="{2DC42B2F-D9EC-2548-B37B-7D7B358D89AA}" srcOrd="3" destOrd="0" parTransId="{C717B3FA-3E87-8747-9544-1405605B329E}" sibTransId="{26B87496-2826-AD4C-90CC-88B21D334C24}"/>
    <dgm:cxn modelId="{6814DE45-757B-F74D-BEF7-AF3353BC9CA5}" type="presOf" srcId="{A147BB40-B37D-0C48-A10B-3C410A42683A}" destId="{A5D7F092-1C13-2D4B-BC96-51C3CAFF97BB}" srcOrd="0" destOrd="3" presId="urn:microsoft.com/office/officeart/2005/8/layout/pList2#1"/>
    <dgm:cxn modelId="{24D5FF66-CF84-AA41-BA5A-BCF433B9FCAF}" type="presOf" srcId="{3D38E123-23E2-8940-A718-155CDC061FD4}" destId="{E183D823-8EE0-5B43-8DD6-A966C58F04E9}" srcOrd="0" destOrd="3" presId="urn:microsoft.com/office/officeart/2005/8/layout/pList2#1"/>
    <dgm:cxn modelId="{A4CE3CA3-8267-4340-B949-4F0B9E6B4C1E}" srcId="{AF57667B-5EC5-EF4E-B376-0F7C5DCD0DE5}" destId="{29F52F57-B321-0641-9AE8-0E79C7706A08}" srcOrd="1" destOrd="0" parTransId="{97EF2C7E-645B-4E47-BAF7-829B872DEE22}" sibTransId="{8E9E6762-76C1-454E-A8DA-5B60066C256B}"/>
    <dgm:cxn modelId="{0D16A113-E440-0F45-A881-361C173A6F94}" type="presOf" srcId="{6DC97A2C-F460-7D46-9F7D-4351CCAF1A5F}" destId="{8FF52893-52C1-8347-8D61-D19044CCD62D}" srcOrd="0" destOrd="3" presId="urn:microsoft.com/office/officeart/2005/8/layout/pList2#1"/>
    <dgm:cxn modelId="{3FD6D72E-A0B7-4448-9642-F4198A49BBF7}" type="presOf" srcId="{C7B7C01D-2DA2-104F-9D62-2BCB73951588}" destId="{A5D7F092-1C13-2D4B-BC96-51C3CAFF97BB}" srcOrd="0" destOrd="1" presId="urn:microsoft.com/office/officeart/2005/8/layout/pList2#1"/>
    <dgm:cxn modelId="{2B7715B3-0224-A544-A451-DDDF4A468158}" srcId="{2DC42B2F-D9EC-2548-B37B-7D7B358D89AA}" destId="{E8AED642-BB2D-A04F-A90C-27E7B8B26F92}" srcOrd="0" destOrd="0" parTransId="{2F55606B-4FAF-F84C-9AF6-0EB22D7FFF06}" sibTransId="{5A0EA5D5-900C-2948-BD72-CE3F288FE06C}"/>
    <dgm:cxn modelId="{8CC91583-D2CF-9A47-8D45-82ADEBD6D1A6}" type="presOf" srcId="{A554B15F-7F9A-744C-BCC2-52795E94E253}" destId="{9A97E114-BFDD-6542-ABBC-0A3710A5584E}" srcOrd="0" destOrd="1" presId="urn:microsoft.com/office/officeart/2005/8/layout/pList2#1"/>
    <dgm:cxn modelId="{C1F1BDDD-E252-864A-8829-91E7D66CECE1}" srcId="{51F3B334-9D15-2B4B-9D6F-5452C53AE783}" destId="{B606E772-C612-D345-9AD2-A9F32ED97F81}" srcOrd="1" destOrd="0" parTransId="{E7FD6551-A446-6B44-A5F9-8A06D33504C3}" sibTransId="{802CF2FF-598D-C24E-AA88-684F0E70DE65}"/>
    <dgm:cxn modelId="{40BF6F3E-CC64-1C46-BDB6-4E9D07409518}" srcId="{AF57667B-5EC5-EF4E-B376-0F7C5DCD0DE5}" destId="{A147BB40-B37D-0C48-A10B-3C410A42683A}" srcOrd="2" destOrd="0" parTransId="{F64068B2-97A9-0740-A280-6BF211A027BE}" sibTransId="{9CB6E5B6-CD9F-704A-B7B5-FD03E0BA128A}"/>
    <dgm:cxn modelId="{1EF1F48E-034E-684B-A5A5-BC7C01CA5B8B}" type="presOf" srcId="{C5E7D04B-E618-2743-A0FE-8E4625D3ABD3}" destId="{125463D7-DEE7-DB41-BF32-AEEEC07A4246}" srcOrd="0" destOrd="0" presId="urn:microsoft.com/office/officeart/2005/8/layout/pList2#1"/>
    <dgm:cxn modelId="{F1C8720C-DCA5-1A45-821E-2175C1EC4312}" type="presOf" srcId="{51F3B334-9D15-2B4B-9D6F-5452C53AE783}" destId="{8FF52893-52C1-8347-8D61-D19044CCD62D}" srcOrd="0" destOrd="0" presId="urn:microsoft.com/office/officeart/2005/8/layout/pList2#1"/>
    <dgm:cxn modelId="{1D656901-61AA-B44E-A975-6419EC73B0DF}" type="presOf" srcId="{2FB2301B-E6C4-4443-B4AA-54967A86387F}" destId="{763797DA-AE07-3F41-8AEF-ACE8ACB6BAA6}" srcOrd="0" destOrd="0" presId="urn:microsoft.com/office/officeart/2005/8/layout/pList2#1"/>
    <dgm:cxn modelId="{C7F35DF4-7E2C-5745-B90A-29161DA6805A}" type="presOf" srcId="{038258E4-9C4C-9649-BB14-33B31A7FF801}" destId="{CD28A601-951E-7141-A476-F2596863ECCF}" srcOrd="0" destOrd="0" presId="urn:microsoft.com/office/officeart/2005/8/layout/pList2#1"/>
    <dgm:cxn modelId="{5E017E25-A927-8E44-844B-00F81CE4BDA1}" type="presOf" srcId="{B606E772-C612-D345-9AD2-A9F32ED97F81}" destId="{8FF52893-52C1-8347-8D61-D19044CCD62D}" srcOrd="0" destOrd="2" presId="urn:microsoft.com/office/officeart/2005/8/layout/pList2#1"/>
    <dgm:cxn modelId="{BC6E3FAB-68DA-4C4E-849A-345B601D39AB}" srcId="{2FB2301B-E6C4-4443-B4AA-54967A86387F}" destId="{9CBC1CE4-C89B-C44A-B6CF-FE830752B3CC}" srcOrd="2" destOrd="0" parTransId="{F5DF2DAF-6AA3-044A-8451-EBE6B690F413}" sibTransId="{038258E4-9C4C-9649-BB14-33B31A7FF801}"/>
    <dgm:cxn modelId="{AFCE4B7A-230D-4840-8893-B3F9A118E64D}" srcId="{2DC42B2F-D9EC-2548-B37B-7D7B358D89AA}" destId="{3D38E123-23E2-8940-A718-155CDC061FD4}" srcOrd="2" destOrd="0" parTransId="{00EF8682-C312-324F-AB95-CAEC62E92A60}" sibTransId="{FAAB02AF-570D-9649-A06B-7C3D547BEB1A}"/>
    <dgm:cxn modelId="{EB10A4CB-B1E0-4E4A-A645-D0379076AAF4}" type="presOf" srcId="{2DC42B2F-D9EC-2548-B37B-7D7B358D89AA}" destId="{E183D823-8EE0-5B43-8DD6-A966C58F04E9}" srcOrd="0" destOrd="0" presId="urn:microsoft.com/office/officeart/2005/8/layout/pList2#1"/>
    <dgm:cxn modelId="{09452C89-5D52-C640-B82C-DBC3B7BF090E}" srcId="{51F3B334-9D15-2B4B-9D6F-5452C53AE783}" destId="{6DC97A2C-F460-7D46-9F7D-4351CCAF1A5F}" srcOrd="2" destOrd="0" parTransId="{F8C95FCB-96EB-CE46-B572-38F3F938BC22}" sibTransId="{E8AC140C-92E6-3846-9C3C-4ED17D689632}"/>
    <dgm:cxn modelId="{243C2CA1-B3B4-4544-97C9-1C45707F3952}" type="presOf" srcId="{9CBC1CE4-C89B-C44A-B6CF-FE830752B3CC}" destId="{9A97E114-BFDD-6542-ABBC-0A3710A5584E}" srcOrd="0" destOrd="0" presId="urn:microsoft.com/office/officeart/2005/8/layout/pList2#1"/>
    <dgm:cxn modelId="{70B14BF6-A031-F542-B145-27327C1D1890}" type="presOf" srcId="{2382585C-EBEA-BF41-A3BC-FBA046FAA20C}" destId="{9A97E114-BFDD-6542-ABBC-0A3710A5584E}" srcOrd="0" destOrd="2" presId="urn:microsoft.com/office/officeart/2005/8/layout/pList2#1"/>
    <dgm:cxn modelId="{0ADC0757-5675-784F-B38F-13AF1A656C59}" type="presOf" srcId="{29F52F57-B321-0641-9AE8-0E79C7706A08}" destId="{A5D7F092-1C13-2D4B-BC96-51C3CAFF97BB}" srcOrd="0" destOrd="2" presId="urn:microsoft.com/office/officeart/2005/8/layout/pList2#1"/>
    <dgm:cxn modelId="{DF7F9CD1-12BD-694D-9C56-87C822C40579}" type="presOf" srcId="{1AAB961F-0D7E-0448-B2EE-ABFEB07C85C8}" destId="{B87CC8BB-31F8-FD4B-B208-1047E63F9215}" srcOrd="0" destOrd="0" presId="urn:microsoft.com/office/officeart/2005/8/layout/pList2#1"/>
    <dgm:cxn modelId="{C54A109E-40AE-4344-B30C-5B5DCC7B9424}" srcId="{51F3B334-9D15-2B4B-9D6F-5452C53AE783}" destId="{A7FD5156-7C50-1649-8A6F-9688574F6C1C}" srcOrd="0" destOrd="0" parTransId="{61BB1C18-60A4-AA4C-AFA4-3E08F0A98C0F}" sibTransId="{44C5FA19-FFCE-EC43-8D88-7BDA9135894C}"/>
    <dgm:cxn modelId="{0F7B4F31-A6F4-2F4A-8082-9D66E99B5351}" srcId="{2FB2301B-E6C4-4443-B4AA-54967A86387F}" destId="{AF57667B-5EC5-EF4E-B376-0F7C5DCD0DE5}" srcOrd="0" destOrd="0" parTransId="{83E74CF6-649A-6549-BD02-9670143B8F28}" sibTransId="{C5E7D04B-E618-2743-A0FE-8E4625D3ABD3}"/>
    <dgm:cxn modelId="{F5A03C4A-DB1C-454C-AC25-C7C6AC17C184}" type="presParOf" srcId="{763797DA-AE07-3F41-8AEF-ACE8ACB6BAA6}" destId="{DF943649-4E6E-6C49-8078-68FE8235104F}" srcOrd="0" destOrd="0" presId="urn:microsoft.com/office/officeart/2005/8/layout/pList2#1"/>
    <dgm:cxn modelId="{BAD84928-6C09-FE4F-9683-FBE94117C5CB}" type="presParOf" srcId="{763797DA-AE07-3F41-8AEF-ACE8ACB6BAA6}" destId="{8DCB3F82-614E-3647-8037-F1AD280ABB64}" srcOrd="1" destOrd="0" presId="urn:microsoft.com/office/officeart/2005/8/layout/pList2#1"/>
    <dgm:cxn modelId="{EAA8A89C-BEF2-A542-B2ED-1A1099D2D570}" type="presParOf" srcId="{8DCB3F82-614E-3647-8037-F1AD280ABB64}" destId="{7AFC07BF-FF90-4D46-868C-DA2402F1A73A}" srcOrd="0" destOrd="0" presId="urn:microsoft.com/office/officeart/2005/8/layout/pList2#1"/>
    <dgm:cxn modelId="{17C3CC45-5C85-7544-B8D8-53D6807E4062}" type="presParOf" srcId="{7AFC07BF-FF90-4D46-868C-DA2402F1A73A}" destId="{A5D7F092-1C13-2D4B-BC96-51C3CAFF97BB}" srcOrd="0" destOrd="0" presId="urn:microsoft.com/office/officeart/2005/8/layout/pList2#1"/>
    <dgm:cxn modelId="{171A7B4D-A78B-764D-9B86-BAC731E1A9A7}" type="presParOf" srcId="{7AFC07BF-FF90-4D46-868C-DA2402F1A73A}" destId="{13DDB5AA-77BD-6742-88AC-12272047F763}" srcOrd="1" destOrd="0" presId="urn:microsoft.com/office/officeart/2005/8/layout/pList2#1"/>
    <dgm:cxn modelId="{735B6130-C8C8-0546-99A1-CCF1AB1C8B59}" type="presParOf" srcId="{7AFC07BF-FF90-4D46-868C-DA2402F1A73A}" destId="{4A16029D-40C9-164D-A249-DA3581398863}" srcOrd="2" destOrd="0" presId="urn:microsoft.com/office/officeart/2005/8/layout/pList2#1"/>
    <dgm:cxn modelId="{6F022DBD-CFAE-D046-AB46-7CDC6696099A}" type="presParOf" srcId="{8DCB3F82-614E-3647-8037-F1AD280ABB64}" destId="{125463D7-DEE7-DB41-BF32-AEEEC07A4246}" srcOrd="1" destOrd="0" presId="urn:microsoft.com/office/officeart/2005/8/layout/pList2#1"/>
    <dgm:cxn modelId="{3EC620CD-84CC-A34F-98A8-04A3638CF1ED}" type="presParOf" srcId="{8DCB3F82-614E-3647-8037-F1AD280ABB64}" destId="{957BFE05-F083-1C4B-8EFE-8E6409DBF3BA}" srcOrd="2" destOrd="0" presId="urn:microsoft.com/office/officeart/2005/8/layout/pList2#1"/>
    <dgm:cxn modelId="{C57D6C1B-042E-4C49-A584-00B67C3A10AC}" type="presParOf" srcId="{957BFE05-F083-1C4B-8EFE-8E6409DBF3BA}" destId="{8FF52893-52C1-8347-8D61-D19044CCD62D}" srcOrd="0" destOrd="0" presId="urn:microsoft.com/office/officeart/2005/8/layout/pList2#1"/>
    <dgm:cxn modelId="{710972BB-F3D2-D74A-BBD4-C4344231346A}" type="presParOf" srcId="{957BFE05-F083-1C4B-8EFE-8E6409DBF3BA}" destId="{8BB5E490-0CF8-EE43-852C-6F4348FFD8D6}" srcOrd="1" destOrd="0" presId="urn:microsoft.com/office/officeart/2005/8/layout/pList2#1"/>
    <dgm:cxn modelId="{BCC031FC-A633-3B41-9B1D-907D3F410E75}" type="presParOf" srcId="{957BFE05-F083-1C4B-8EFE-8E6409DBF3BA}" destId="{650572FD-60E0-484F-8FC9-B0A132D894B4}" srcOrd="2" destOrd="0" presId="urn:microsoft.com/office/officeart/2005/8/layout/pList2#1"/>
    <dgm:cxn modelId="{A02B454B-03BD-C345-B4DB-E8AC95C6A88D}" type="presParOf" srcId="{8DCB3F82-614E-3647-8037-F1AD280ABB64}" destId="{B87CC8BB-31F8-FD4B-B208-1047E63F9215}" srcOrd="3" destOrd="0" presId="urn:microsoft.com/office/officeart/2005/8/layout/pList2#1"/>
    <dgm:cxn modelId="{BE225E6A-9BC8-794E-BB0A-7F4DFC6C5186}" type="presParOf" srcId="{8DCB3F82-614E-3647-8037-F1AD280ABB64}" destId="{F7D3A331-9144-1B42-8464-277CA231317E}" srcOrd="4" destOrd="0" presId="urn:microsoft.com/office/officeart/2005/8/layout/pList2#1"/>
    <dgm:cxn modelId="{A701C5F7-DFC6-974A-8D14-5F606F1A8EE4}" type="presParOf" srcId="{F7D3A331-9144-1B42-8464-277CA231317E}" destId="{9A97E114-BFDD-6542-ABBC-0A3710A5584E}" srcOrd="0" destOrd="0" presId="urn:microsoft.com/office/officeart/2005/8/layout/pList2#1"/>
    <dgm:cxn modelId="{316697A4-9B39-BF45-91E5-0767D15A83C2}" type="presParOf" srcId="{F7D3A331-9144-1B42-8464-277CA231317E}" destId="{CDCA95A2-92C3-E447-9141-5AE429BEAEC0}" srcOrd="1" destOrd="0" presId="urn:microsoft.com/office/officeart/2005/8/layout/pList2#1"/>
    <dgm:cxn modelId="{004B1F45-4C11-4E43-9D15-230CB9DF8E73}" type="presParOf" srcId="{F7D3A331-9144-1B42-8464-277CA231317E}" destId="{9A67F4D0-EC50-1546-9E8D-B95E535DA3CF}" srcOrd="2" destOrd="0" presId="urn:microsoft.com/office/officeart/2005/8/layout/pList2#1"/>
    <dgm:cxn modelId="{7D018E97-7E42-EC4C-8EA5-D2EB46238E02}" type="presParOf" srcId="{8DCB3F82-614E-3647-8037-F1AD280ABB64}" destId="{CD28A601-951E-7141-A476-F2596863ECCF}" srcOrd="5" destOrd="0" presId="urn:microsoft.com/office/officeart/2005/8/layout/pList2#1"/>
    <dgm:cxn modelId="{3574CD16-3A0B-9C45-AE45-723DDD545323}" type="presParOf" srcId="{8DCB3F82-614E-3647-8037-F1AD280ABB64}" destId="{89D91E84-4A84-8A4C-A814-497737CA4D0D}" srcOrd="6" destOrd="0" presId="urn:microsoft.com/office/officeart/2005/8/layout/pList2#1"/>
    <dgm:cxn modelId="{45AC6071-25EF-9F4D-BF5F-BDF11C0B1252}" type="presParOf" srcId="{89D91E84-4A84-8A4C-A814-497737CA4D0D}" destId="{E183D823-8EE0-5B43-8DD6-A966C58F04E9}" srcOrd="0" destOrd="0" presId="urn:microsoft.com/office/officeart/2005/8/layout/pList2#1"/>
    <dgm:cxn modelId="{1D843753-2E85-2243-9F87-AA29F53BCE03}" type="presParOf" srcId="{89D91E84-4A84-8A4C-A814-497737CA4D0D}" destId="{B31EF05E-C3A3-A84D-BA83-9214A8AB9D16}" srcOrd="1" destOrd="0" presId="urn:microsoft.com/office/officeart/2005/8/layout/pList2#1"/>
    <dgm:cxn modelId="{A804C9B9-3048-4041-A3A9-1495D081B691}" type="presParOf" srcId="{89D91E84-4A84-8A4C-A814-497737CA4D0D}" destId="{CFACFCCB-AD64-1643-99C0-60EDD38C1530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DD2BBA8-3795-724C-8A94-9CCF5232BA8D}" type="doc">
      <dgm:prSet loTypeId="urn:microsoft.com/office/officeart/2005/8/layout/pyramid1" loCatId="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0A30DCF8-0C0D-5442-9D01-B231988041D0}">
      <dgm:prSet phldrT="[Text]" custT="1"/>
      <dgm:spPr/>
      <dgm:t>
        <a:bodyPr/>
        <a:lstStyle/>
        <a:p>
          <a:r>
            <a:rPr lang="en-US" sz="1800" dirty="0" err="1" smtClean="0">
              <a:latin typeface="Times New Roman"/>
              <a:cs typeface="Times New Roman"/>
            </a:rPr>
            <a:t>SaaS</a:t>
          </a:r>
          <a:endParaRPr lang="en-US" sz="1800" dirty="0">
            <a:latin typeface="Times New Roman"/>
            <a:cs typeface="Times New Roman"/>
          </a:endParaRPr>
        </a:p>
      </dgm:t>
    </dgm:pt>
    <dgm:pt modelId="{3C740848-563D-2B4A-9F10-C3519898406D}" type="parTrans" cxnId="{9CC79746-FECD-BB4F-B5DF-51B913D4D988}">
      <dgm:prSet/>
      <dgm:spPr/>
      <dgm:t>
        <a:bodyPr/>
        <a:lstStyle/>
        <a:p>
          <a:endParaRPr lang="en-US"/>
        </a:p>
      </dgm:t>
    </dgm:pt>
    <dgm:pt modelId="{C9F44772-3FD9-1D49-9B0A-AE6DA9B0AF56}" type="sibTrans" cxnId="{9CC79746-FECD-BB4F-B5DF-51B913D4D988}">
      <dgm:prSet/>
      <dgm:spPr/>
      <dgm:t>
        <a:bodyPr/>
        <a:lstStyle/>
        <a:p>
          <a:endParaRPr lang="en-US"/>
        </a:p>
      </dgm:t>
    </dgm:pt>
    <dgm:pt modelId="{E373E4CC-642E-EF43-A5AC-C29957C18E55}">
      <dgm:prSet phldrT="[Text]" custT="1"/>
      <dgm:spPr/>
      <dgm:t>
        <a:bodyPr/>
        <a:lstStyle/>
        <a:p>
          <a:r>
            <a:rPr lang="en-US" sz="1800" dirty="0" err="1" smtClean="0">
              <a:latin typeface="Times New Roman"/>
              <a:cs typeface="Times New Roman"/>
            </a:rPr>
            <a:t>PaaS</a:t>
          </a:r>
          <a:endParaRPr lang="en-US" sz="1800" dirty="0">
            <a:latin typeface="Times New Roman"/>
            <a:cs typeface="Times New Roman"/>
          </a:endParaRPr>
        </a:p>
      </dgm:t>
    </dgm:pt>
    <dgm:pt modelId="{C7CEF2FD-2C70-3946-B02A-6339DC8BD788}" type="parTrans" cxnId="{DB10006A-68F8-C14F-9C7E-A4995B962DE5}">
      <dgm:prSet/>
      <dgm:spPr/>
      <dgm:t>
        <a:bodyPr/>
        <a:lstStyle/>
        <a:p>
          <a:endParaRPr lang="en-US"/>
        </a:p>
      </dgm:t>
    </dgm:pt>
    <dgm:pt modelId="{BF42A313-BE3D-4B4E-BAB6-83E3BB4110F3}" type="sibTrans" cxnId="{DB10006A-68F8-C14F-9C7E-A4995B962DE5}">
      <dgm:prSet/>
      <dgm:spPr/>
      <dgm:t>
        <a:bodyPr/>
        <a:lstStyle/>
        <a:p>
          <a:endParaRPr lang="en-US"/>
        </a:p>
      </dgm:t>
    </dgm:pt>
    <dgm:pt modelId="{A783FDC1-496A-1C4E-806B-48DE17E88105}">
      <dgm:prSet phldrT="[Text]" custT="1"/>
      <dgm:spPr/>
      <dgm:t>
        <a:bodyPr/>
        <a:lstStyle/>
        <a:p>
          <a:r>
            <a:rPr lang="en-US" sz="1800" dirty="0" err="1" smtClean="0">
              <a:latin typeface="Times New Roman"/>
              <a:cs typeface="Times New Roman"/>
            </a:rPr>
            <a:t>IaaS</a:t>
          </a:r>
          <a:endParaRPr lang="en-US" sz="1800" dirty="0">
            <a:latin typeface="Times New Roman"/>
            <a:cs typeface="Times New Roman"/>
          </a:endParaRPr>
        </a:p>
      </dgm:t>
    </dgm:pt>
    <dgm:pt modelId="{B779C1F1-02FC-D14C-B92B-B91802474F16}" type="parTrans" cxnId="{5BE000BB-D0B8-E544-8AE1-A9D3E06AF42C}">
      <dgm:prSet/>
      <dgm:spPr/>
      <dgm:t>
        <a:bodyPr/>
        <a:lstStyle/>
        <a:p>
          <a:endParaRPr lang="en-US"/>
        </a:p>
      </dgm:t>
    </dgm:pt>
    <dgm:pt modelId="{493B0ABC-F884-7543-A98A-AC454B4D202C}" type="sibTrans" cxnId="{5BE000BB-D0B8-E544-8AE1-A9D3E06AF42C}">
      <dgm:prSet/>
      <dgm:spPr/>
      <dgm:t>
        <a:bodyPr/>
        <a:lstStyle/>
        <a:p>
          <a:endParaRPr lang="en-US"/>
        </a:p>
      </dgm:t>
    </dgm:pt>
    <dgm:pt modelId="{94DDED62-16A4-D043-B545-9F73EB5B452B}" type="pres">
      <dgm:prSet presAssocID="{4DD2BBA8-3795-724C-8A94-9CCF5232BA8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1EB18F6-668A-D945-9CDD-C1C00E6E64B4}" type="pres">
      <dgm:prSet presAssocID="{0A30DCF8-0C0D-5442-9D01-B231988041D0}" presName="Name8" presStyleCnt="0"/>
      <dgm:spPr/>
    </dgm:pt>
    <dgm:pt modelId="{C317A2F6-9951-DF46-AD76-467CADC8625A}" type="pres">
      <dgm:prSet presAssocID="{0A30DCF8-0C0D-5442-9D01-B231988041D0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98E20B-D808-8E44-89A2-772A64410304}" type="pres">
      <dgm:prSet presAssocID="{0A30DCF8-0C0D-5442-9D01-B231988041D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3132A7-7F77-DA45-9C4B-77CB1F7EF373}" type="pres">
      <dgm:prSet presAssocID="{E373E4CC-642E-EF43-A5AC-C29957C18E55}" presName="Name8" presStyleCnt="0"/>
      <dgm:spPr/>
    </dgm:pt>
    <dgm:pt modelId="{1338D71D-875A-E540-9D62-633FBA11C0C3}" type="pres">
      <dgm:prSet presAssocID="{E373E4CC-642E-EF43-A5AC-C29957C18E55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3237A4-2212-8442-95BD-4C9AF2D7EFA6}" type="pres">
      <dgm:prSet presAssocID="{E373E4CC-642E-EF43-A5AC-C29957C18E5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216060-B154-A74B-A846-194601D93324}" type="pres">
      <dgm:prSet presAssocID="{A783FDC1-496A-1C4E-806B-48DE17E88105}" presName="Name8" presStyleCnt="0"/>
      <dgm:spPr/>
    </dgm:pt>
    <dgm:pt modelId="{12BBF19A-E325-734B-B0DC-DEE03819A850}" type="pres">
      <dgm:prSet presAssocID="{A783FDC1-496A-1C4E-806B-48DE17E88105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6FC558-C782-F549-B99C-8753D962A23F}" type="pres">
      <dgm:prSet presAssocID="{A783FDC1-496A-1C4E-806B-48DE17E8810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31B159C-275D-4340-AFCF-ACCAE33DD255}" type="presOf" srcId="{E373E4CC-642E-EF43-A5AC-C29957C18E55}" destId="{733237A4-2212-8442-95BD-4C9AF2D7EFA6}" srcOrd="1" destOrd="0" presId="urn:microsoft.com/office/officeart/2005/8/layout/pyramid1"/>
    <dgm:cxn modelId="{571951DF-040E-6745-A48B-5BD76DEB4056}" type="presOf" srcId="{0A30DCF8-0C0D-5442-9D01-B231988041D0}" destId="{4B98E20B-D808-8E44-89A2-772A64410304}" srcOrd="1" destOrd="0" presId="urn:microsoft.com/office/officeart/2005/8/layout/pyramid1"/>
    <dgm:cxn modelId="{5BE000BB-D0B8-E544-8AE1-A9D3E06AF42C}" srcId="{4DD2BBA8-3795-724C-8A94-9CCF5232BA8D}" destId="{A783FDC1-496A-1C4E-806B-48DE17E88105}" srcOrd="2" destOrd="0" parTransId="{B779C1F1-02FC-D14C-B92B-B91802474F16}" sibTransId="{493B0ABC-F884-7543-A98A-AC454B4D202C}"/>
    <dgm:cxn modelId="{27AD5FC4-537B-2F43-BE17-52D0110FFB6F}" type="presOf" srcId="{4DD2BBA8-3795-724C-8A94-9CCF5232BA8D}" destId="{94DDED62-16A4-D043-B545-9F73EB5B452B}" srcOrd="0" destOrd="0" presId="urn:microsoft.com/office/officeart/2005/8/layout/pyramid1"/>
    <dgm:cxn modelId="{DB10006A-68F8-C14F-9C7E-A4995B962DE5}" srcId="{4DD2BBA8-3795-724C-8A94-9CCF5232BA8D}" destId="{E373E4CC-642E-EF43-A5AC-C29957C18E55}" srcOrd="1" destOrd="0" parTransId="{C7CEF2FD-2C70-3946-B02A-6339DC8BD788}" sibTransId="{BF42A313-BE3D-4B4E-BAB6-83E3BB4110F3}"/>
    <dgm:cxn modelId="{9CC79746-FECD-BB4F-B5DF-51B913D4D988}" srcId="{4DD2BBA8-3795-724C-8A94-9CCF5232BA8D}" destId="{0A30DCF8-0C0D-5442-9D01-B231988041D0}" srcOrd="0" destOrd="0" parTransId="{3C740848-563D-2B4A-9F10-C3519898406D}" sibTransId="{C9F44772-3FD9-1D49-9B0A-AE6DA9B0AF56}"/>
    <dgm:cxn modelId="{011C9DC5-DD89-D140-B482-14CF3C7A2F4A}" type="presOf" srcId="{0A30DCF8-0C0D-5442-9D01-B231988041D0}" destId="{C317A2F6-9951-DF46-AD76-467CADC8625A}" srcOrd="0" destOrd="0" presId="urn:microsoft.com/office/officeart/2005/8/layout/pyramid1"/>
    <dgm:cxn modelId="{7E5D2CD0-A706-4148-91E6-75602AA8FAA1}" type="presOf" srcId="{A783FDC1-496A-1C4E-806B-48DE17E88105}" destId="{DB6FC558-C782-F549-B99C-8753D962A23F}" srcOrd="1" destOrd="0" presId="urn:microsoft.com/office/officeart/2005/8/layout/pyramid1"/>
    <dgm:cxn modelId="{DDA0BF99-0F9B-374F-913D-0696B0E05902}" type="presOf" srcId="{A783FDC1-496A-1C4E-806B-48DE17E88105}" destId="{12BBF19A-E325-734B-B0DC-DEE03819A850}" srcOrd="0" destOrd="0" presId="urn:microsoft.com/office/officeart/2005/8/layout/pyramid1"/>
    <dgm:cxn modelId="{4133204A-D45A-BC4A-8A06-CD3F6901B3AA}" type="presOf" srcId="{E373E4CC-642E-EF43-A5AC-C29957C18E55}" destId="{1338D71D-875A-E540-9D62-633FBA11C0C3}" srcOrd="0" destOrd="0" presId="urn:microsoft.com/office/officeart/2005/8/layout/pyramid1"/>
    <dgm:cxn modelId="{3DF95639-FC0D-214C-8ECA-266FE75C8869}" type="presParOf" srcId="{94DDED62-16A4-D043-B545-9F73EB5B452B}" destId="{51EB18F6-668A-D945-9CDD-C1C00E6E64B4}" srcOrd="0" destOrd="0" presId="urn:microsoft.com/office/officeart/2005/8/layout/pyramid1"/>
    <dgm:cxn modelId="{A486BEB8-3850-5544-A77E-FDB94127CF9D}" type="presParOf" srcId="{51EB18F6-668A-D945-9CDD-C1C00E6E64B4}" destId="{C317A2F6-9951-DF46-AD76-467CADC8625A}" srcOrd="0" destOrd="0" presId="urn:microsoft.com/office/officeart/2005/8/layout/pyramid1"/>
    <dgm:cxn modelId="{B78AF64B-CE0B-E543-99F4-9F0CFDAE6484}" type="presParOf" srcId="{51EB18F6-668A-D945-9CDD-C1C00E6E64B4}" destId="{4B98E20B-D808-8E44-89A2-772A64410304}" srcOrd="1" destOrd="0" presId="urn:microsoft.com/office/officeart/2005/8/layout/pyramid1"/>
    <dgm:cxn modelId="{A2C7B290-9136-A64C-BEDE-3D93FBAA9A9A}" type="presParOf" srcId="{94DDED62-16A4-D043-B545-9F73EB5B452B}" destId="{D73132A7-7F77-DA45-9C4B-77CB1F7EF373}" srcOrd="1" destOrd="0" presId="urn:microsoft.com/office/officeart/2005/8/layout/pyramid1"/>
    <dgm:cxn modelId="{C7067A97-BB6E-ED47-A500-EF77C4C3475D}" type="presParOf" srcId="{D73132A7-7F77-DA45-9C4B-77CB1F7EF373}" destId="{1338D71D-875A-E540-9D62-633FBA11C0C3}" srcOrd="0" destOrd="0" presId="urn:microsoft.com/office/officeart/2005/8/layout/pyramid1"/>
    <dgm:cxn modelId="{40F6F02F-588E-6844-AC5A-9391AF2BAAA2}" type="presParOf" srcId="{D73132A7-7F77-DA45-9C4B-77CB1F7EF373}" destId="{733237A4-2212-8442-95BD-4C9AF2D7EFA6}" srcOrd="1" destOrd="0" presId="urn:microsoft.com/office/officeart/2005/8/layout/pyramid1"/>
    <dgm:cxn modelId="{30B1E04A-37F3-684C-B00D-2C64DBB7BC41}" type="presParOf" srcId="{94DDED62-16A4-D043-B545-9F73EB5B452B}" destId="{77216060-B154-A74B-A846-194601D93324}" srcOrd="2" destOrd="0" presId="urn:microsoft.com/office/officeart/2005/8/layout/pyramid1"/>
    <dgm:cxn modelId="{3FD07487-59FD-0243-9FEE-B1D1C5D0EB25}" type="presParOf" srcId="{77216060-B154-A74B-A846-194601D93324}" destId="{12BBF19A-E325-734B-B0DC-DEE03819A850}" srcOrd="0" destOrd="0" presId="urn:microsoft.com/office/officeart/2005/8/layout/pyramid1"/>
    <dgm:cxn modelId="{B5C389CD-B838-0244-91CB-90A21217EB96}" type="presParOf" srcId="{77216060-B154-A74B-A846-194601D93324}" destId="{DB6FC558-C782-F549-B99C-8753D962A23F}" srcOrd="1" destOrd="0" presId="urn:microsoft.com/office/officeart/2005/8/layout/pyramid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B23154-F084-D94C-9867-3FBAF74849ED}">
      <dsp:nvSpPr>
        <dsp:cNvPr id="0" name=""/>
        <dsp:cNvSpPr/>
      </dsp:nvSpPr>
      <dsp:spPr>
        <a:xfrm>
          <a:off x="566365" y="182691"/>
          <a:ext cx="4165663" cy="4165663"/>
        </a:xfrm>
        <a:prstGeom prst="ellipse">
          <a:avLst/>
        </a:prstGeom>
        <a:solidFill>
          <a:schemeClr val="accent5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1148057" y="673912"/>
        <a:ext cx="2401824" cy="3183220"/>
      </dsp:txXfrm>
    </dsp:sp>
    <dsp:sp modelId="{D860B874-02FE-A34D-90E5-E1412A83ED87}">
      <dsp:nvSpPr>
        <dsp:cNvPr id="0" name=""/>
        <dsp:cNvSpPr/>
      </dsp:nvSpPr>
      <dsp:spPr>
        <a:xfrm>
          <a:off x="2552640" y="169986"/>
          <a:ext cx="4165663" cy="4165663"/>
        </a:xfrm>
        <a:prstGeom prst="ellipse">
          <a:avLst/>
        </a:prstGeom>
        <a:solidFill>
          <a:schemeClr val="accent5">
            <a:lumMod val="60000"/>
            <a:lumOff val="40000"/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3734788" y="661207"/>
        <a:ext cx="2401824" cy="31832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943649-4E6E-6C49-8078-68FE8235104F}">
      <dsp:nvSpPr>
        <dsp:cNvPr id="0" name=""/>
        <dsp:cNvSpPr/>
      </dsp:nvSpPr>
      <dsp:spPr>
        <a:xfrm>
          <a:off x="0" y="560700"/>
          <a:ext cx="8229600" cy="1090304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16029D-40C9-164D-A249-DA3581398863}">
      <dsp:nvSpPr>
        <dsp:cNvPr id="0" name=""/>
        <dsp:cNvSpPr/>
      </dsp:nvSpPr>
      <dsp:spPr>
        <a:xfrm>
          <a:off x="252929" y="26365"/>
          <a:ext cx="1796218" cy="1621917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D7F092-1C13-2D4B-BC96-51C3CAFF97BB}">
      <dsp:nvSpPr>
        <dsp:cNvPr id="0" name=""/>
        <dsp:cNvSpPr/>
      </dsp:nvSpPr>
      <dsp:spPr>
        <a:xfrm rot="10800000">
          <a:off x="252929" y="1406119"/>
          <a:ext cx="1796218" cy="3777309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imes New Roman"/>
              <a:cs typeface="Times New Roman"/>
            </a:rPr>
            <a:t>Cloud</a:t>
          </a:r>
          <a:endParaRPr lang="en-US" sz="1800" kern="1200" dirty="0">
            <a:latin typeface="Times New Roman"/>
            <a:cs typeface="Times New Roman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latin typeface="Times New Roman"/>
              <a:cs typeface="Times New Roman"/>
            </a:rPr>
            <a:t>70% of companies are using cloud computing, in part due to adoption of mobile devices</a:t>
          </a:r>
          <a:endParaRPr lang="en-US" sz="1400" kern="1200" dirty="0">
            <a:latin typeface="Times New Roman"/>
            <a:cs typeface="Times New Roman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latin typeface="Times New Roman"/>
              <a:cs typeface="Times New Roman"/>
            </a:rPr>
            <a:t>Drives standardizes of internal processes</a:t>
          </a:r>
          <a:endParaRPr lang="en-US" sz="1400" kern="1200" dirty="0">
            <a:latin typeface="Times New Roman"/>
            <a:cs typeface="Times New Roman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latin typeface="Times New Roman"/>
              <a:cs typeface="Times New Roman"/>
            </a:rPr>
            <a:t>Move away from captive workforce for global labor rates, specialized skills, task management processes at scale</a:t>
          </a:r>
          <a:endParaRPr lang="en-US" sz="1400" kern="1200" dirty="0">
            <a:latin typeface="Times New Roman"/>
            <a:cs typeface="Times New Roman"/>
          </a:endParaRPr>
        </a:p>
      </dsp:txBody>
      <dsp:txXfrm rot="10800000">
        <a:off x="308169" y="1406119"/>
        <a:ext cx="1685738" cy="3722069"/>
      </dsp:txXfrm>
    </dsp:sp>
    <dsp:sp modelId="{650572FD-60E0-484F-8FC9-B0A132D894B4}">
      <dsp:nvSpPr>
        <dsp:cNvPr id="0" name=""/>
        <dsp:cNvSpPr/>
      </dsp:nvSpPr>
      <dsp:spPr>
        <a:xfrm>
          <a:off x="2228770" y="107089"/>
          <a:ext cx="1796218" cy="1621917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F52893-52C1-8347-8D61-D19044CCD62D}">
      <dsp:nvSpPr>
        <dsp:cNvPr id="0" name=""/>
        <dsp:cNvSpPr/>
      </dsp:nvSpPr>
      <dsp:spPr>
        <a:xfrm rot="10800000">
          <a:off x="2228770" y="1648291"/>
          <a:ext cx="1796218" cy="3454412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>
              <a:latin typeface="Times New Roman"/>
              <a:cs typeface="Times New Roman"/>
            </a:rPr>
            <a:t>SaaS</a:t>
          </a:r>
          <a:endParaRPr lang="en-US" sz="1800" kern="1200" dirty="0">
            <a:latin typeface="Times New Roman"/>
            <a:cs typeface="Times New Roman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latin typeface="Times New Roman"/>
              <a:cs typeface="Times New Roman"/>
            </a:rPr>
            <a:t>Provides needed agility</a:t>
          </a:r>
          <a:endParaRPr lang="en-US" sz="1400" kern="1200" dirty="0">
            <a:latin typeface="Times New Roman"/>
            <a:cs typeface="Times New Roman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latin typeface="Times New Roman"/>
              <a:cs typeface="Times New Roman"/>
            </a:rPr>
            <a:t>Allows movement of non-integral business needs to cloud while focusing on core differentiators</a:t>
          </a:r>
          <a:endParaRPr lang="en-US" sz="1400" kern="1200" dirty="0">
            <a:latin typeface="Times New Roman"/>
            <a:cs typeface="Times New Roman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latin typeface="Times New Roman"/>
              <a:cs typeface="Times New Roman"/>
            </a:rPr>
            <a:t>Integral to cloud adoption</a:t>
          </a:r>
          <a:endParaRPr lang="en-US" sz="1400" kern="1200" dirty="0">
            <a:latin typeface="Times New Roman"/>
            <a:cs typeface="Times New Roman"/>
          </a:endParaRPr>
        </a:p>
      </dsp:txBody>
      <dsp:txXfrm rot="10800000">
        <a:off x="2284010" y="1648291"/>
        <a:ext cx="1685738" cy="3399172"/>
      </dsp:txXfrm>
    </dsp:sp>
    <dsp:sp modelId="{9A67F4D0-EC50-1546-9E8D-B95E535DA3CF}">
      <dsp:nvSpPr>
        <dsp:cNvPr id="0" name=""/>
        <dsp:cNvSpPr/>
      </dsp:nvSpPr>
      <dsp:spPr>
        <a:xfrm>
          <a:off x="4204610" y="107089"/>
          <a:ext cx="1796218" cy="162191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97E114-BFDD-6542-ABBC-0A3710A5584E}">
      <dsp:nvSpPr>
        <dsp:cNvPr id="0" name=""/>
        <dsp:cNvSpPr/>
      </dsp:nvSpPr>
      <dsp:spPr>
        <a:xfrm rot="10800000">
          <a:off x="4204610" y="1648291"/>
          <a:ext cx="1796218" cy="3454412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imes New Roman"/>
              <a:cs typeface="Times New Roman"/>
            </a:rPr>
            <a:t>Micropayments</a:t>
          </a:r>
          <a:endParaRPr lang="en-US" sz="1800" kern="1200" dirty="0">
            <a:latin typeface="Times New Roman"/>
            <a:cs typeface="Times New Roman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latin typeface="Times New Roman"/>
              <a:cs typeface="Times New Roman"/>
            </a:rPr>
            <a:t>Lowered transaction costs for international transfer of small amounts of money</a:t>
          </a:r>
          <a:endParaRPr lang="en-US" sz="1400" kern="1200" dirty="0">
            <a:latin typeface="Times New Roman"/>
            <a:cs typeface="Times New Roman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latin typeface="Times New Roman"/>
              <a:cs typeface="Times New Roman"/>
            </a:rPr>
            <a:t>Allows workforces to be paid on a per task basis through PayPal</a:t>
          </a:r>
          <a:endParaRPr lang="en-US" sz="1400" kern="1200" dirty="0">
            <a:latin typeface="Times New Roman"/>
            <a:cs typeface="Times New Roman"/>
          </a:endParaRPr>
        </a:p>
      </dsp:txBody>
      <dsp:txXfrm rot="10800000">
        <a:off x="4259850" y="1648291"/>
        <a:ext cx="1685738" cy="3399172"/>
      </dsp:txXfrm>
    </dsp:sp>
    <dsp:sp modelId="{CFACFCCB-AD64-1643-99C0-60EDD38C1530}">
      <dsp:nvSpPr>
        <dsp:cNvPr id="0" name=""/>
        <dsp:cNvSpPr/>
      </dsp:nvSpPr>
      <dsp:spPr>
        <a:xfrm>
          <a:off x="6180451" y="107089"/>
          <a:ext cx="1796218" cy="162191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83D823-8EE0-5B43-8DD6-A966C58F04E9}">
      <dsp:nvSpPr>
        <dsp:cNvPr id="0" name=""/>
        <dsp:cNvSpPr/>
      </dsp:nvSpPr>
      <dsp:spPr>
        <a:xfrm rot="10800000">
          <a:off x="6180451" y="1648291"/>
          <a:ext cx="1796218" cy="3454412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imes New Roman"/>
              <a:cs typeface="Times New Roman"/>
            </a:rPr>
            <a:t>Global Talent </a:t>
          </a:r>
          <a:endParaRPr lang="en-US" sz="1800" kern="1200" dirty="0">
            <a:latin typeface="Times New Roman"/>
            <a:cs typeface="Times New Roman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latin typeface="Times New Roman"/>
              <a:cs typeface="Times New Roman"/>
            </a:rPr>
            <a:t>74% of executives think outsourcing helps a company survive in today’s economy –Cap Gemini survey, 2009</a:t>
          </a:r>
          <a:endParaRPr lang="en-US" sz="1400" kern="1200" dirty="0">
            <a:latin typeface="Times New Roman"/>
            <a:cs typeface="Times New Roman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latin typeface="Times New Roman"/>
              <a:cs typeface="Times New Roman"/>
            </a:rPr>
            <a:t>Online, global workforce expected to exceed 3 BN in 2016</a:t>
          </a:r>
          <a:endParaRPr lang="en-US" sz="1400" kern="1200" dirty="0">
            <a:latin typeface="Times New Roman"/>
            <a:cs typeface="Times New Roman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latin typeface="Times New Roman"/>
              <a:cs typeface="Times New Roman"/>
            </a:rPr>
            <a:t>Crowdsourcing workers increased 100% in 2011</a:t>
          </a:r>
          <a:endParaRPr lang="en-US" sz="1400" kern="1200" dirty="0">
            <a:latin typeface="Times New Roman"/>
            <a:cs typeface="Times New Roman"/>
          </a:endParaRPr>
        </a:p>
      </dsp:txBody>
      <dsp:txXfrm rot="10800000">
        <a:off x="6235691" y="1648291"/>
        <a:ext cx="1685738" cy="339917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17A2F6-9951-DF46-AD76-467CADC8625A}">
      <dsp:nvSpPr>
        <dsp:cNvPr id="0" name=""/>
        <dsp:cNvSpPr/>
      </dsp:nvSpPr>
      <dsp:spPr>
        <a:xfrm>
          <a:off x="1107016" y="0"/>
          <a:ext cx="1107016" cy="844550"/>
        </a:xfrm>
        <a:prstGeom prst="trapezoid">
          <a:avLst>
            <a:gd name="adj" fmla="val 65539"/>
          </a:avLst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>
              <a:latin typeface="Times New Roman"/>
              <a:cs typeface="Times New Roman"/>
            </a:rPr>
            <a:t>SaaS</a:t>
          </a:r>
          <a:endParaRPr lang="en-US" sz="1800" kern="1200" dirty="0">
            <a:latin typeface="Times New Roman"/>
            <a:cs typeface="Times New Roman"/>
          </a:endParaRPr>
        </a:p>
      </dsp:txBody>
      <dsp:txXfrm>
        <a:off x="1107016" y="0"/>
        <a:ext cx="1107016" cy="844550"/>
      </dsp:txXfrm>
    </dsp:sp>
    <dsp:sp modelId="{1338D71D-875A-E540-9D62-633FBA11C0C3}">
      <dsp:nvSpPr>
        <dsp:cNvPr id="0" name=""/>
        <dsp:cNvSpPr/>
      </dsp:nvSpPr>
      <dsp:spPr>
        <a:xfrm>
          <a:off x="553508" y="844549"/>
          <a:ext cx="2214033" cy="844550"/>
        </a:xfrm>
        <a:prstGeom prst="trapezoid">
          <a:avLst>
            <a:gd name="adj" fmla="val 65539"/>
          </a:avLst>
        </a:prstGeom>
        <a:solidFill>
          <a:schemeClr val="accent1">
            <a:alpha val="90000"/>
            <a:hueOff val="0"/>
            <a:satOff val="0"/>
            <a:lumOff val="0"/>
            <a:alphaOff val="-2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>
              <a:latin typeface="Times New Roman"/>
              <a:cs typeface="Times New Roman"/>
            </a:rPr>
            <a:t>PaaS</a:t>
          </a:r>
          <a:endParaRPr lang="en-US" sz="1800" kern="1200" dirty="0">
            <a:latin typeface="Times New Roman"/>
            <a:cs typeface="Times New Roman"/>
          </a:endParaRPr>
        </a:p>
      </dsp:txBody>
      <dsp:txXfrm>
        <a:off x="940964" y="844549"/>
        <a:ext cx="1439121" cy="844550"/>
      </dsp:txXfrm>
    </dsp:sp>
    <dsp:sp modelId="{12BBF19A-E325-734B-B0DC-DEE03819A850}">
      <dsp:nvSpPr>
        <dsp:cNvPr id="0" name=""/>
        <dsp:cNvSpPr/>
      </dsp:nvSpPr>
      <dsp:spPr>
        <a:xfrm>
          <a:off x="0" y="1689099"/>
          <a:ext cx="3321049" cy="844550"/>
        </a:xfrm>
        <a:prstGeom prst="trapezoid">
          <a:avLst>
            <a:gd name="adj" fmla="val 65539"/>
          </a:avLst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>
              <a:latin typeface="Times New Roman"/>
              <a:cs typeface="Times New Roman"/>
            </a:rPr>
            <a:t>IaaS</a:t>
          </a:r>
          <a:endParaRPr lang="en-US" sz="1800" kern="1200" dirty="0">
            <a:latin typeface="Times New Roman"/>
            <a:cs typeface="Times New Roman"/>
          </a:endParaRPr>
        </a:p>
      </dsp:txBody>
      <dsp:txXfrm>
        <a:off x="581183" y="1689099"/>
        <a:ext cx="2158682" cy="8445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0.5418</cdr:x>
      <cdr:y>0.44</cdr:y>
    </cdr:from>
    <cdr:to>
      <cdr:x>0.73994</cdr:x>
      <cdr:y>0.52983</cdr:y>
    </cdr:to>
    <cdr:cxnSp macro="">
      <cdr:nvCxnSpPr>
        <cdr:cNvPr id="2" name="Straight Arrow Connector 1"/>
        <cdr:cNvCxnSpPr/>
      </cdr:nvCxnSpPr>
      <cdr:spPr>
        <a:xfrm xmlns:a="http://schemas.openxmlformats.org/drawingml/2006/main" flipV="1">
          <a:off x="2222500" y="1257300"/>
          <a:ext cx="812800" cy="256694"/>
        </a:xfrm>
        <a:prstGeom xmlns:a="http://schemas.openxmlformats.org/drawingml/2006/main" prst="straightConnector1">
          <a:avLst/>
        </a:prstGeom>
        <a:ln xmlns:a="http://schemas.openxmlformats.org/drawingml/2006/main" w="12700" cmpd="sng">
          <a:solidFill>
            <a:schemeClr val="tx1"/>
          </a:solidFill>
          <a:tailEnd type="triangle"/>
        </a:ln>
        <a:effectLst xmlns:a="http://schemas.openxmlformats.org/drawingml/2006/main"/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0.54473</cdr:x>
      <cdr:y>0.38615</cdr:y>
    </cdr:from>
    <cdr:to>
      <cdr:x>0.69399</cdr:x>
      <cdr:y>0.49385</cdr:y>
    </cdr:to>
    <cdr:sp macro="" textlink="">
      <cdr:nvSpPr>
        <cdr:cNvPr id="3" name="TextBox 2"/>
        <cdr:cNvSpPr txBox="1"/>
      </cdr:nvSpPr>
      <cdr:spPr>
        <a:xfrm xmlns:a="http://schemas.openxmlformats.org/drawingml/2006/main" rot="20848219">
          <a:off x="2234549" y="1103411"/>
          <a:ext cx="612270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dirty="0" smtClean="0">
              <a:solidFill>
                <a:schemeClr val="accent2"/>
              </a:solidFill>
              <a:latin typeface="Times New Roman"/>
              <a:cs typeface="Times New Roman"/>
            </a:rPr>
            <a:t>103%</a:t>
          </a:r>
          <a:endParaRPr lang="en-US" sz="1400" dirty="0">
            <a:solidFill>
              <a:schemeClr val="accent2"/>
            </a:solidFill>
            <a:latin typeface="Times New Roman"/>
            <a:cs typeface="Times New Roman"/>
          </a:endParaRPr>
        </a:p>
      </cdr:txBody>
    </cdr:sp>
  </cdr:relSizeAnchor>
  <cdr:relSizeAnchor xmlns:cdr="http://schemas.openxmlformats.org/drawingml/2006/chartDrawing">
    <cdr:from>
      <cdr:x>0.25077</cdr:x>
      <cdr:y>0.56889</cdr:y>
    </cdr:from>
    <cdr:to>
      <cdr:x>0.4582</cdr:x>
      <cdr:y>0.63398</cdr:y>
    </cdr:to>
    <cdr:cxnSp macro="">
      <cdr:nvCxnSpPr>
        <cdr:cNvPr id="4" name="Straight Arrow Connector 3"/>
        <cdr:cNvCxnSpPr/>
      </cdr:nvCxnSpPr>
      <cdr:spPr>
        <a:xfrm xmlns:a="http://schemas.openxmlformats.org/drawingml/2006/main" flipV="1">
          <a:off x="1028700" y="1625600"/>
          <a:ext cx="850900" cy="186011"/>
        </a:xfrm>
        <a:prstGeom xmlns:a="http://schemas.openxmlformats.org/drawingml/2006/main" prst="straightConnector1">
          <a:avLst/>
        </a:prstGeom>
        <a:ln xmlns:a="http://schemas.openxmlformats.org/drawingml/2006/main" w="12700" cmpd="sng">
          <a:solidFill>
            <a:schemeClr val="tx1"/>
          </a:solidFill>
          <a:tailEnd type="triangle"/>
        </a:ln>
        <a:effectLst xmlns:a="http://schemas.openxmlformats.org/drawingml/2006/main"/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0.26384</cdr:x>
      <cdr:y>0.48801</cdr:y>
    </cdr:from>
    <cdr:to>
      <cdr:x>0.40911</cdr:x>
      <cdr:y>0.59571</cdr:y>
    </cdr:to>
    <cdr:sp macro="" textlink="">
      <cdr:nvSpPr>
        <cdr:cNvPr id="5" name="TextBox 4"/>
        <cdr:cNvSpPr txBox="1"/>
      </cdr:nvSpPr>
      <cdr:spPr>
        <a:xfrm xmlns:a="http://schemas.openxmlformats.org/drawingml/2006/main" rot="20848219">
          <a:off x="1082305" y="1394476"/>
          <a:ext cx="595920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dirty="0" smtClean="0">
              <a:solidFill>
                <a:schemeClr val="accent2"/>
              </a:solidFill>
              <a:latin typeface="Times New Roman"/>
              <a:cs typeface="Times New Roman"/>
            </a:rPr>
            <a:t>165%</a:t>
          </a:r>
          <a:endParaRPr lang="en-US" sz="1400" dirty="0">
            <a:solidFill>
              <a:schemeClr val="accent2"/>
            </a:solidFill>
            <a:latin typeface="Times New Roman"/>
            <a:cs typeface="Times New Roman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32BA07-C376-9E47-B41F-E018D0E93981}" type="datetimeFigureOut">
              <a:rPr lang="en-US" smtClean="0"/>
              <a:pPr/>
              <a:t>5/21/15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F9F14F-2F49-6443-AA66-F85E4262A9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94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E73D3C-04B1-024B-9B87-A3C1ED2DBE54}" type="datetimeFigureOut">
              <a:rPr lang="en-US" smtClean="0"/>
              <a:pPr/>
              <a:t>5/21/15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387F3-8870-6647-8F8B-7DB83876CE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0796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7387F3-8870-6647-8F8B-7DB83876CE8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995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7387F3-8870-6647-8F8B-7DB83876CE8A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124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What government users are saying:</a:t>
            </a:r>
          </a:p>
          <a:p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“transparency”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“pay only for results, not the hope of a desired outcome”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“impact”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Leverage the intelligence of the American people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Create stronger connections between our government and citizens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Engage citizens in meaningful ways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Create a collaborative environment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Make a nationwide impact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Accelerating innovation and creating a more accessible government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Start-ups being able to help the government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Drive innovation in creative ways you could have never imagined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7387F3-8870-6647-8F8B-7DB83876CE8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7497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7387F3-8870-6647-8F8B-7DB83876CE8A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580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759A5-B90B-A44E-BD03-AB4518414C26}" type="datetime1">
              <a:rPr lang="en-US" smtClean="0"/>
              <a:pPr/>
              <a:t>5/21/15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Sareena Khera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9380A-797A-B944-965C-68823ED72D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910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2A1B-2B85-F24F-A9FE-47ABFBA5E38D}" type="datetime1">
              <a:rPr lang="en-US" smtClean="0"/>
              <a:pPr/>
              <a:t>5/21/15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Sareena Khera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9380A-797A-B944-965C-68823ED72D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61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330E0-46D3-754F-8928-B10B5B74D1CC}" type="datetime1">
              <a:rPr lang="en-US" smtClean="0"/>
              <a:pPr/>
              <a:t>5/21/15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Sareena Khera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9380A-797A-B944-965C-68823ED72D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840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15200" cy="1143000"/>
          </a:xfrm>
        </p:spPr>
        <p:txBody>
          <a:bodyPr/>
          <a:lstStyle>
            <a:lvl1pPr algn="l">
              <a:defRPr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DC44C-FE07-4346-A5E0-966CC504D0B2}" type="datetime1">
              <a:rPr lang="en-US" smtClean="0"/>
              <a:pPr/>
              <a:t>5/21/15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Sareena Khera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9380A-797A-B944-965C-68823ED72D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567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38FAE-3FE6-464B-BFA6-A2473AF59D27}" type="datetime1">
              <a:rPr lang="en-US" smtClean="0"/>
              <a:pPr/>
              <a:t>5/21/15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Sareena Khera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9380A-797A-B944-965C-68823ED72D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447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BEB5B-1102-0D48-AC4B-46F1677BA7B1}" type="datetime1">
              <a:rPr lang="en-US" smtClean="0"/>
              <a:pPr/>
              <a:t>5/21/15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Sareena Khera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9380A-797A-B944-965C-68823ED72D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722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8FA52-50D1-AB42-99B8-296E767F3ECF}" type="datetime1">
              <a:rPr lang="en-US" smtClean="0"/>
              <a:pPr/>
              <a:t>5/21/15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Sareena Khera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9380A-797A-B944-965C-68823ED72D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467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84C1-6B80-C744-A627-0E86256057F3}" type="datetime1">
              <a:rPr lang="en-US" smtClean="0"/>
              <a:pPr/>
              <a:t>5/21/15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Sareena Khera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9380A-797A-B944-965C-68823ED72D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473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278DC-83DB-F74A-A495-94B7B04737FF}" type="datetime1">
              <a:rPr lang="en-US" smtClean="0"/>
              <a:pPr/>
              <a:t>5/21/15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Sareena Khera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9380A-797A-B944-965C-68823ED72D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95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7B10B-20A7-9B40-B5C5-851896FDB733}" type="datetime1">
              <a:rPr lang="en-US" smtClean="0"/>
              <a:pPr/>
              <a:t>5/21/15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Sareena Khera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9380A-797A-B944-965C-68823ED72D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658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B04EF-F2E7-3345-816F-8A6D86032CBA}" type="datetime1">
              <a:rPr lang="en-US" smtClean="0"/>
              <a:pPr/>
              <a:t>5/21/15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Sareena Khera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9380A-797A-B944-965C-68823ED72D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362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6000">
              <a:schemeClr val="bg1"/>
            </a:gs>
            <a:gs pos="88000">
              <a:srgbClr val="3333FF"/>
            </a:gs>
            <a:gs pos="100000">
              <a:srgbClr val="002060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91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50005-0075-CB46-8CA5-7DE08C9FA834}" type="datetime1">
              <a:rPr lang="en-US" smtClean="0"/>
              <a:pPr/>
              <a:t>5/21/15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Sareena Khera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9380A-797A-B944-965C-68823ED72D0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RepublicSystems_FinalLogoWeb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8001000" y="171450"/>
            <a:ext cx="914400" cy="51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374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www.whitehouse.gov/sites/default/files/microsites/ostp/competes_prizesreport_fy13_final.pd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hyperlink" Target="http://www.whitehouse.gov/blog/2014/01/23/challengegov-wins-innovations-american-government-award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whitehouse.gov/sites/default/files/microsites/ostp/competes_prizesreport_fy13_final.pdf" TargetMode="External"/><Relationship Id="rId3" Type="http://schemas.openxmlformats.org/officeDocument/2006/relationships/chart" Target="../charts/char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harvardntl.com/2014/06/12/how-to-mitigate-medicare-and-medicaid-provider-fraud-through-crowdsourcing/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7.xml"/><Relationship Id="rId3" Type="http://schemas.openxmlformats.org/officeDocument/2006/relationships/hyperlink" Target="http://appirio.com/category/business-blog/it/2014/04/appirio-testifies-before-congress-crowdsourcing-innovation-and-prizes/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sconference.org/wp-content/uploads/2012/08/Tuesday_MMIS-Story_Garner.pdf" TargetMode="External"/><Relationship Id="rId4" Type="http://schemas.openxmlformats.org/officeDocument/2006/relationships/hyperlink" Target="http://www.mesconference.org/wp-content/uploads/2013/09/Wednesday_MMIS_allison_gorman.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m.theatlantic.com/business/archive/2014/10/why-new-ideas-fail/381275/?single_page=true" TargetMode="Externa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rhughes@republicsystems.com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1.jpeg"/><Relationship Id="rId12" Type="http://schemas.openxmlformats.org/officeDocument/2006/relationships/image" Target="../media/image12.jpeg"/><Relationship Id="rId13" Type="http://schemas.openxmlformats.org/officeDocument/2006/relationships/image" Target="../media/image13.jpeg"/><Relationship Id="rId14" Type="http://schemas.openxmlformats.org/officeDocument/2006/relationships/image" Target="../media/image14.jpeg"/><Relationship Id="rId15" Type="http://schemas.openxmlformats.org/officeDocument/2006/relationships/image" Target="../media/image15.jpeg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jpeg"/><Relationship Id="rId7" Type="http://schemas.openxmlformats.org/officeDocument/2006/relationships/image" Target="../media/image7.jpeg"/><Relationship Id="rId8" Type="http://schemas.openxmlformats.org/officeDocument/2006/relationships/image" Target="../media/image8.jpeg"/><Relationship Id="rId9" Type="http://schemas.openxmlformats.org/officeDocument/2006/relationships/image" Target="../media/image9.jpeg"/><Relationship Id="rId10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lionbridge.com/files/2012/11/Lionbridge-White-Paper_The-Crowd-in-the-Cloud-final.pdf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Relationship Id="rId3" Type="http://schemas.openxmlformats.org/officeDocument/2006/relationships/hyperlink" Target="http://www.lionbridge.com/files/2012/11/Lionbridge-White-Paper_The-Crowd-in-the-Cloud-final.pdf" TargetMode="External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diagramColors" Target="../diagrams/colors2.xml"/><Relationship Id="rId12" Type="http://schemas.microsoft.com/office/2007/relationships/diagramDrawing" Target="../diagrams/drawing2.xml"/><Relationship Id="rId13" Type="http://schemas.openxmlformats.org/officeDocument/2006/relationships/image" Target="../media/image19.png"/><Relationship Id="rId1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www.lionbridge.com/files/2012/11/Lionbridge-White-Paper_The-Crowd-in-the-Cloud-final.pdf" TargetMode="External"/><Relationship Id="rId4" Type="http://schemas.openxmlformats.org/officeDocument/2006/relationships/hyperlink" Target="http://thecustomizewindows.com/2012/11/software-as-a-service-and-mobile-applications-future-and-challenges/" TargetMode="External"/><Relationship Id="rId5" Type="http://schemas.openxmlformats.org/officeDocument/2006/relationships/hyperlink" Target="http://www.edi2xml.com/wp-content/uploads/2014/07/icon-saas_3.jpg" TargetMode="External"/><Relationship Id="rId6" Type="http://schemas.openxmlformats.org/officeDocument/2006/relationships/hyperlink" Target="http://sf-im.com/wp-content/uploads/2011/01/micropayments-1.jpg" TargetMode="External"/><Relationship Id="rId7" Type="http://schemas.openxmlformats.org/officeDocument/2006/relationships/hyperlink" Target="http://www.weknownext.com/trends/global-talent-for-competitive-advantage" TargetMode="External"/><Relationship Id="rId8" Type="http://schemas.openxmlformats.org/officeDocument/2006/relationships/diagramData" Target="../diagrams/data2.xml"/><Relationship Id="rId9" Type="http://schemas.openxmlformats.org/officeDocument/2006/relationships/diagramLayout" Target="../diagrams/layout2.xml"/><Relationship Id="rId10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300548" y="2779886"/>
            <a:ext cx="760356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Times New Roman"/>
              </a:rPr>
              <a:t>Republic Systems Inc.</a:t>
            </a:r>
            <a:endParaRPr 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cs typeface="Times New Roman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80111" y="3302001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Times New Roman"/>
              </a:rPr>
              <a:t>2015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cs typeface="Times New Roman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533400" y="3277212"/>
            <a:ext cx="8610600" cy="0"/>
          </a:xfrm>
          <a:prstGeom prst="line">
            <a:avLst/>
          </a:prstGeom>
          <a:ln>
            <a:gradFill flip="none" rotWithShape="1">
              <a:gsLst>
                <a:gs pos="0">
                  <a:srgbClr val="FFFFCC"/>
                </a:gs>
                <a:gs pos="5000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2265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6695"/>
          </a:xfrm>
        </p:spPr>
        <p:txBody>
          <a:bodyPr>
            <a:normAutofit/>
          </a:bodyPr>
          <a:lstStyle/>
          <a:p>
            <a:pPr algn="l"/>
            <a:r>
              <a:rPr lang="en-US" sz="2700" b="1" dirty="0" smtClean="0">
                <a:cs typeface="Times New Roman"/>
              </a:rPr>
              <a:t>America COMPETES Reauthorization Act of 2010</a:t>
            </a:r>
            <a:endParaRPr lang="en-US" sz="2700" b="1" dirty="0">
              <a:cs typeface="Times New Roman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9380A-797A-B944-965C-68823ED72D0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57201" y="999070"/>
            <a:ext cx="805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In January 2011, the Obama Administration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	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“</a:t>
            </a:r>
            <a:r>
              <a:rPr lang="en-US" dirty="0" smtClean="0">
                <a:solidFill>
                  <a:srgbClr val="1F497D"/>
                </a:solidFill>
                <a:latin typeface="Times New Roman"/>
                <a:cs typeface="Times New Roman"/>
              </a:rPr>
              <a:t>granted </a:t>
            </a:r>
            <a:r>
              <a:rPr lang="en-US" b="1" dirty="0" smtClean="0">
                <a:solidFill>
                  <a:srgbClr val="1F497D"/>
                </a:solidFill>
                <a:latin typeface="Times New Roman"/>
                <a:cs typeface="Times New Roman"/>
              </a:rPr>
              <a:t>all agencies broad authority to conduct prize competitions </a:t>
            </a:r>
            <a:r>
              <a:rPr lang="en-US" dirty="0" smtClean="0">
                <a:solidFill>
                  <a:srgbClr val="1F497D"/>
                </a:solidFill>
                <a:latin typeface="Times New Roman"/>
                <a:cs typeface="Times New Roman"/>
              </a:rPr>
              <a:t>to spur 	innovation, solve tough problems, and advance their core missions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.”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cs typeface="Times New Roman"/>
            </a:endParaRP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							–Office of Science and Technology Policy (OSTP)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0855590"/>
              </p:ext>
            </p:extLst>
          </p:nvPr>
        </p:nvGraphicFramePr>
        <p:xfrm>
          <a:off x="393701" y="2336800"/>
          <a:ext cx="3860799" cy="4023360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3860799"/>
              </a:tblGrid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Why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 incent crowdsourcing?</a:t>
                      </a:r>
                      <a:endParaRPr lang="en-US" b="1" dirty="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  <a:tr h="2951010"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Pay only for success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Establish an ambitious goal without having to predict which team or approach is most likely to succeed 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Reach beyond the “usual suspects” to increase the number of solvers tackling a problem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Identify novel approaches, without bearing high-levels of risk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Bring outside perspectives to bear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Increase cost-effectiveness to maximize the return on taxpayer dollars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Chevron 17"/>
          <p:cNvSpPr/>
          <p:nvPr/>
        </p:nvSpPr>
        <p:spPr>
          <a:xfrm>
            <a:off x="4267200" y="3416300"/>
            <a:ext cx="736601" cy="1778000"/>
          </a:xfrm>
          <a:prstGeom prst="chevron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2566" y="6539309"/>
            <a:ext cx="5137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Source: </a:t>
            </a:r>
            <a:r>
              <a:rPr lang="en-US" sz="1200" dirty="0" smtClean="0">
                <a:latin typeface="Times New Roman"/>
                <a:cs typeface="Times New Roman"/>
                <a:hlinkClick r:id="rId3"/>
              </a:rPr>
              <a:t>Implementation of Federal Prize Authority: FY 2013 </a:t>
            </a:r>
            <a:endParaRPr lang="en-US" sz="1200" dirty="0">
              <a:latin typeface="Times New Roman"/>
              <a:cs typeface="Times New Roman"/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7672153"/>
              </p:ext>
            </p:extLst>
          </p:nvPr>
        </p:nvGraphicFramePr>
        <p:xfrm>
          <a:off x="5016502" y="2332990"/>
          <a:ext cx="3860799" cy="4023360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3860799"/>
              </a:tblGrid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Results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 in first 3 years?</a:t>
                      </a:r>
                      <a:endParaRPr lang="en-US" b="1" dirty="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  <a:tr h="2951010"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Increased focus on using prizes to identify novel solutions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Emphasis on creating a post-competition path to success for new solutions 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More prizes offered</a:t>
                      </a:r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for effective and low-cost software and IT solutions </a:t>
                      </a:r>
                      <a:endParaRPr lang="en-US" dirty="0" smtClean="0">
                        <a:effectLst/>
                        <a:latin typeface="Times New Roman"/>
                        <a:cs typeface="Times New Roman"/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New models for engaging the public and building communities during competitions 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Growth in the number of competitions and prize</a:t>
                      </a:r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 dollars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endParaRPr lang="en-US" sz="1800" kern="120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3" name="Straight Connector 12"/>
          <p:cNvCxnSpPr/>
          <p:nvPr/>
        </p:nvCxnSpPr>
        <p:spPr>
          <a:xfrm>
            <a:off x="533400" y="878462"/>
            <a:ext cx="8610600" cy="0"/>
          </a:xfrm>
          <a:prstGeom prst="line">
            <a:avLst/>
          </a:prstGeom>
          <a:ln>
            <a:gradFill flip="none" rotWithShape="1">
              <a:gsLst>
                <a:gs pos="0">
                  <a:srgbClr val="DDEBCF"/>
                </a:gs>
                <a:gs pos="5000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0328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6695"/>
          </a:xfrm>
        </p:spPr>
        <p:txBody>
          <a:bodyPr>
            <a:normAutofit/>
          </a:bodyPr>
          <a:lstStyle/>
          <a:p>
            <a:pPr algn="l"/>
            <a:r>
              <a:rPr lang="en-US" sz="2500" b="1" dirty="0" smtClean="0">
                <a:cs typeface="Times New Roman"/>
              </a:rPr>
              <a:t>Challenge.gov shows power of collaborative innovation</a:t>
            </a:r>
            <a:endParaRPr lang="en-US" sz="2500" b="1" dirty="0">
              <a:cs typeface="Times New Roman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9380A-797A-B944-965C-68823ED72D01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0400" y="1066800"/>
            <a:ext cx="5362677" cy="4889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2566" y="6539309"/>
            <a:ext cx="826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Source: </a:t>
            </a:r>
            <a:r>
              <a:rPr lang="en-US" sz="1200" dirty="0" err="1" smtClean="0">
                <a:latin typeface="Times New Roman"/>
                <a:cs typeface="Times New Roman"/>
              </a:rPr>
              <a:t>challenge.gov</a:t>
            </a:r>
            <a:r>
              <a:rPr lang="en-US" sz="1200" dirty="0" smtClean="0">
                <a:latin typeface="Times New Roman"/>
                <a:cs typeface="Times New Roman"/>
              </a:rPr>
              <a:t>, </a:t>
            </a:r>
            <a:r>
              <a:rPr lang="en-US" sz="1200" dirty="0" smtClean="0">
                <a:latin typeface="Times New Roman"/>
                <a:cs typeface="Times New Roman"/>
                <a:hlinkClick r:id="rId4"/>
              </a:rPr>
              <a:t>Challenge.gov wins award</a:t>
            </a:r>
            <a:endParaRPr lang="en-US" sz="1200" dirty="0" smtClean="0">
              <a:latin typeface="Times New Roman"/>
              <a:cs typeface="Times New Roman"/>
            </a:endParaRPr>
          </a:p>
          <a:p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 rot="20215929">
            <a:off x="203199" y="1588701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1F497D"/>
                </a:solidFill>
                <a:latin typeface="Times New Roman"/>
                <a:cs typeface="Times New Roman"/>
              </a:rPr>
              <a:t>300+ challenges in 3 years</a:t>
            </a:r>
            <a:endParaRPr lang="en-US" b="1" dirty="0">
              <a:solidFill>
                <a:srgbClr val="1F497D"/>
              </a:solidFill>
              <a:latin typeface="Times New Roman"/>
              <a:cs typeface="Times New Roman"/>
            </a:endParaRPr>
          </a:p>
        </p:txBody>
      </p:sp>
      <p:sp>
        <p:nvSpPr>
          <p:cNvPr id="11" name="TextBox 10"/>
          <p:cNvSpPr txBox="1"/>
          <p:nvPr/>
        </p:nvSpPr>
        <p:spPr>
          <a:xfrm rot="20215929">
            <a:off x="241300" y="2889605"/>
            <a:ext cx="190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1F497D"/>
                </a:solidFill>
                <a:latin typeface="Times New Roman"/>
                <a:cs typeface="Times New Roman"/>
              </a:rPr>
              <a:t>“transparency and collaborative environment”</a:t>
            </a:r>
            <a:endParaRPr lang="en-US" b="1" dirty="0">
              <a:solidFill>
                <a:srgbClr val="1F497D"/>
              </a:solidFill>
              <a:latin typeface="Times New Roman"/>
              <a:cs typeface="Times New Roman"/>
            </a:endParaRPr>
          </a:p>
        </p:txBody>
      </p:sp>
      <p:sp>
        <p:nvSpPr>
          <p:cNvPr id="13" name="TextBox 12"/>
          <p:cNvSpPr txBox="1"/>
          <p:nvPr/>
        </p:nvSpPr>
        <p:spPr>
          <a:xfrm rot="20215929">
            <a:off x="7247402" y="1918535"/>
            <a:ext cx="190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1F497D"/>
                </a:solidFill>
                <a:latin typeface="Times New Roman"/>
                <a:cs typeface="Times New Roman"/>
              </a:rPr>
              <a:t>“Pay only for results, not the hope of a desired outcome”</a:t>
            </a:r>
            <a:endParaRPr lang="en-US" b="1" dirty="0">
              <a:solidFill>
                <a:srgbClr val="1F497D"/>
              </a:solidFill>
              <a:latin typeface="Times New Roman"/>
              <a:cs typeface="Times New Roman"/>
            </a:endParaRPr>
          </a:p>
        </p:txBody>
      </p:sp>
      <p:sp>
        <p:nvSpPr>
          <p:cNvPr id="14" name="TextBox 13"/>
          <p:cNvSpPr txBox="1"/>
          <p:nvPr/>
        </p:nvSpPr>
        <p:spPr>
          <a:xfrm rot="20215929">
            <a:off x="7084598" y="1298243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1F497D"/>
                </a:solidFill>
                <a:latin typeface="Times New Roman"/>
                <a:cs typeface="Times New Roman"/>
              </a:rPr>
              <a:t>$</a:t>
            </a:r>
            <a:r>
              <a:rPr lang="en-US" b="1" dirty="0" smtClean="0">
                <a:solidFill>
                  <a:srgbClr val="1F497D"/>
                </a:solidFill>
                <a:latin typeface="Times New Roman"/>
                <a:cs typeface="Times New Roman"/>
              </a:rPr>
              <a:t>35 MM </a:t>
            </a:r>
            <a:r>
              <a:rPr lang="en-US" dirty="0" smtClean="0">
                <a:solidFill>
                  <a:srgbClr val="1F497D"/>
                </a:solidFill>
                <a:latin typeface="Times New Roman"/>
                <a:cs typeface="Times New Roman"/>
              </a:rPr>
              <a:t>in prizes</a:t>
            </a:r>
            <a:endParaRPr lang="en-US" dirty="0">
              <a:solidFill>
                <a:srgbClr val="1F497D"/>
              </a:solidFill>
              <a:latin typeface="Times New Roman"/>
              <a:cs typeface="Times New Roman"/>
            </a:endParaRPr>
          </a:p>
        </p:txBody>
      </p:sp>
      <p:sp>
        <p:nvSpPr>
          <p:cNvPr id="15" name="TextBox 14"/>
          <p:cNvSpPr txBox="1"/>
          <p:nvPr/>
        </p:nvSpPr>
        <p:spPr>
          <a:xfrm rot="20215929">
            <a:off x="7247402" y="4645459"/>
            <a:ext cx="190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1F497D"/>
                </a:solidFill>
                <a:latin typeface="Times New Roman"/>
                <a:cs typeface="Times New Roman"/>
              </a:rPr>
              <a:t>3.6 MM visits </a:t>
            </a:r>
            <a:r>
              <a:rPr lang="en-US" dirty="0" smtClean="0">
                <a:solidFill>
                  <a:srgbClr val="1F497D"/>
                </a:solidFill>
                <a:latin typeface="Times New Roman"/>
                <a:cs typeface="Times New Roman"/>
              </a:rPr>
              <a:t>– from every US state and ALL countries</a:t>
            </a:r>
            <a:endParaRPr lang="en-US" dirty="0">
              <a:solidFill>
                <a:srgbClr val="1F497D"/>
              </a:solidFill>
              <a:latin typeface="Times New Roman"/>
              <a:cs typeface="Times New Roman"/>
            </a:endParaRPr>
          </a:p>
        </p:txBody>
      </p:sp>
      <p:sp>
        <p:nvSpPr>
          <p:cNvPr id="16" name="TextBox 15"/>
          <p:cNvSpPr txBox="1"/>
          <p:nvPr/>
        </p:nvSpPr>
        <p:spPr>
          <a:xfrm rot="20215929">
            <a:off x="378702" y="4448950"/>
            <a:ext cx="190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1F497D"/>
                </a:solidFill>
                <a:latin typeface="Times New Roman"/>
                <a:cs typeface="Times New Roman"/>
              </a:rPr>
              <a:t>Innovations in American Government </a:t>
            </a:r>
            <a:r>
              <a:rPr lang="en-US" dirty="0" smtClean="0">
                <a:solidFill>
                  <a:srgbClr val="1F497D"/>
                </a:solidFill>
                <a:latin typeface="Times New Roman"/>
                <a:cs typeface="Times New Roman"/>
              </a:rPr>
              <a:t>award in 2013</a:t>
            </a:r>
            <a:endParaRPr lang="en-US" dirty="0">
              <a:solidFill>
                <a:srgbClr val="1F497D"/>
              </a:solidFill>
              <a:latin typeface="Times New Roman"/>
              <a:cs typeface="Times New Roman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11200" y="6184385"/>
            <a:ext cx="7467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1F497D"/>
                </a:solidFill>
                <a:latin typeface="Times New Roman"/>
                <a:cs typeface="Times New Roman"/>
              </a:rPr>
              <a:t>“Drive </a:t>
            </a:r>
            <a:r>
              <a:rPr lang="en-US" b="1" dirty="0">
                <a:solidFill>
                  <a:srgbClr val="1F497D"/>
                </a:solidFill>
                <a:latin typeface="Times New Roman"/>
                <a:cs typeface="Times New Roman"/>
              </a:rPr>
              <a:t>innovation in creative ways you could have never </a:t>
            </a:r>
            <a:r>
              <a:rPr lang="en-US" b="1" dirty="0" smtClean="0">
                <a:solidFill>
                  <a:srgbClr val="1F497D"/>
                </a:solidFill>
                <a:latin typeface="Times New Roman"/>
                <a:cs typeface="Times New Roman"/>
              </a:rPr>
              <a:t>imagined.”</a:t>
            </a:r>
          </a:p>
          <a:p>
            <a:pPr algn="ctr"/>
            <a:r>
              <a:rPr lang="en-US" b="1" dirty="0">
                <a:solidFill>
                  <a:srgbClr val="1F497D"/>
                </a:solidFill>
                <a:latin typeface="Times New Roman"/>
                <a:cs typeface="Times New Roman"/>
              </a:rPr>
              <a:t>	</a:t>
            </a:r>
            <a:r>
              <a:rPr lang="en-US" b="1" dirty="0" smtClean="0">
                <a:solidFill>
                  <a:srgbClr val="1F497D"/>
                </a:solidFill>
                <a:latin typeface="Times New Roman"/>
                <a:cs typeface="Times New Roman"/>
              </a:rPr>
              <a:t>																									</a:t>
            </a:r>
            <a:r>
              <a:rPr lang="en-US" sz="1400" b="1" dirty="0" smtClean="0">
                <a:solidFill>
                  <a:srgbClr val="1F497D"/>
                </a:solidFill>
                <a:latin typeface="Times New Roman"/>
                <a:cs typeface="Times New Roman"/>
              </a:rPr>
              <a:t>-Government users of </a:t>
            </a:r>
            <a:r>
              <a:rPr lang="en-US" sz="1400" b="1" dirty="0" err="1" smtClean="0">
                <a:solidFill>
                  <a:srgbClr val="1F497D"/>
                </a:solidFill>
                <a:latin typeface="Times New Roman"/>
                <a:cs typeface="Times New Roman"/>
              </a:rPr>
              <a:t>challenge.gov</a:t>
            </a:r>
            <a:endParaRPr lang="en-US" sz="1400" b="1" dirty="0">
              <a:solidFill>
                <a:srgbClr val="1F497D"/>
              </a:solidFill>
              <a:latin typeface="Times New Roman"/>
              <a:cs typeface="Times New Roman"/>
            </a:endParaRPr>
          </a:p>
        </p:txBody>
      </p:sp>
      <p:sp>
        <p:nvSpPr>
          <p:cNvPr id="17" name="TextBox 16"/>
          <p:cNvSpPr txBox="1"/>
          <p:nvPr/>
        </p:nvSpPr>
        <p:spPr>
          <a:xfrm rot="20215929">
            <a:off x="4652004" y="4791676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Times New Roman"/>
                <a:cs typeface="Times New Roman"/>
              </a:rPr>
              <a:t>42,000 solvers!</a:t>
            </a:r>
            <a:endParaRPr lang="en-US" dirty="0">
              <a:solidFill>
                <a:schemeClr val="tx2"/>
              </a:solidFill>
              <a:latin typeface="Times New Roman"/>
              <a:cs typeface="Times New Roman"/>
            </a:endParaRPr>
          </a:p>
        </p:txBody>
      </p:sp>
      <p:sp>
        <p:nvSpPr>
          <p:cNvPr id="18" name="TextBox 17"/>
          <p:cNvSpPr txBox="1"/>
          <p:nvPr/>
        </p:nvSpPr>
        <p:spPr>
          <a:xfrm rot="20215929">
            <a:off x="4134435" y="2311458"/>
            <a:ext cx="190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Times New Roman"/>
                <a:cs typeface="Times New Roman"/>
              </a:rPr>
              <a:t>“Creating a more accessible government”</a:t>
            </a:r>
            <a:endParaRPr lang="en-US" dirty="0">
              <a:solidFill>
                <a:schemeClr val="tx2"/>
              </a:solidFill>
              <a:latin typeface="Times New Roman"/>
              <a:cs typeface="Times New Roman"/>
            </a:endParaRPr>
          </a:p>
        </p:txBody>
      </p:sp>
      <p:sp>
        <p:nvSpPr>
          <p:cNvPr id="19" name="Rectangle 18"/>
          <p:cNvSpPr/>
          <p:nvPr/>
        </p:nvSpPr>
        <p:spPr>
          <a:xfrm rot="20230869">
            <a:off x="6967472" y="3494886"/>
            <a:ext cx="20183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1F497D"/>
                </a:solidFill>
                <a:latin typeface="Times New Roman"/>
                <a:cs typeface="Times New Roman"/>
              </a:rPr>
              <a:t>“Leverage </a:t>
            </a:r>
            <a:r>
              <a:rPr lang="en-US" b="1" dirty="0">
                <a:solidFill>
                  <a:srgbClr val="1F497D"/>
                </a:solidFill>
                <a:latin typeface="Times New Roman"/>
                <a:cs typeface="Times New Roman"/>
              </a:rPr>
              <a:t>the intelligence of the American </a:t>
            </a:r>
            <a:r>
              <a:rPr lang="en-US" b="1" dirty="0" smtClean="0">
                <a:solidFill>
                  <a:srgbClr val="1F497D"/>
                </a:solidFill>
                <a:latin typeface="Times New Roman"/>
                <a:cs typeface="Times New Roman"/>
              </a:rPr>
              <a:t>people”</a:t>
            </a:r>
            <a:endParaRPr lang="en-US" b="1" dirty="0">
              <a:solidFill>
                <a:srgbClr val="1F497D"/>
              </a:solidFill>
              <a:latin typeface="Times New Roman"/>
              <a:cs typeface="Times New Roman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533400" y="878462"/>
            <a:ext cx="8610600" cy="0"/>
          </a:xfrm>
          <a:prstGeom prst="line">
            <a:avLst/>
          </a:prstGeom>
          <a:ln>
            <a:gradFill flip="none" rotWithShape="1">
              <a:gsLst>
                <a:gs pos="0">
                  <a:srgbClr val="DDEBCF"/>
                </a:gs>
                <a:gs pos="5000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2785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6695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 smtClean="0">
                <a:cs typeface="Times New Roman"/>
              </a:rPr>
              <a:t>HHS has taken America COMPETES seriously</a:t>
            </a:r>
            <a:endParaRPr lang="en-US" sz="3000" b="1" dirty="0">
              <a:cs typeface="Times New Roman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9380A-797A-B944-965C-68823ED72D0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98500" y="5149804"/>
            <a:ext cx="7442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Times New Roman"/>
                <a:cs typeface="Times New Roman"/>
              </a:rPr>
              <a:t>[HHS has] </a:t>
            </a:r>
            <a:r>
              <a:rPr lang="en-US" i="1" dirty="0">
                <a:latin typeface="Times New Roman"/>
                <a:cs typeface="Times New Roman"/>
              </a:rPr>
              <a:t>“utilized this authority to promote and advance innovation across the agency.</a:t>
            </a:r>
            <a:r>
              <a:rPr lang="en-US" i="1" dirty="0" smtClean="0">
                <a:latin typeface="Times New Roman"/>
                <a:cs typeface="Times New Roman"/>
              </a:rPr>
              <a:t>” </a:t>
            </a:r>
            <a:r>
              <a:rPr lang="en-US" dirty="0" smtClean="0">
                <a:latin typeface="Times New Roman"/>
                <a:cs typeface="Times New Roman"/>
              </a:rPr>
              <a:t>– Bryan </a:t>
            </a:r>
            <a:r>
              <a:rPr lang="en-US" dirty="0" err="1" smtClean="0">
                <a:latin typeface="Times New Roman"/>
                <a:cs typeface="Times New Roman"/>
              </a:rPr>
              <a:t>Sivak</a:t>
            </a:r>
            <a:r>
              <a:rPr lang="en-US" dirty="0" smtClean="0">
                <a:latin typeface="Times New Roman"/>
                <a:cs typeface="Times New Roman"/>
              </a:rPr>
              <a:t>, CTO, HHS </a:t>
            </a:r>
          </a:p>
          <a:p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Prize money is also on the rise with a total of $1.2 MM in prizes offered in FY 2013—a 150% increase over 2012.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2566" y="6539309"/>
            <a:ext cx="5137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Source: </a:t>
            </a:r>
            <a:r>
              <a:rPr lang="en-US" sz="1200" dirty="0" smtClean="0">
                <a:latin typeface="Times New Roman"/>
                <a:cs typeface="Times New Roman"/>
                <a:hlinkClick r:id="rId2"/>
              </a:rPr>
              <a:t>Implementation of Federal Prize Authority: FY 2013 </a:t>
            </a:r>
            <a:endParaRPr lang="en-US" sz="1200" dirty="0">
              <a:latin typeface="Times New Roman"/>
              <a:cs typeface="Times New Roman"/>
            </a:endParaRP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991548241"/>
              </p:ext>
            </p:extLst>
          </p:nvPr>
        </p:nvGraphicFramePr>
        <p:xfrm>
          <a:off x="457200" y="1228679"/>
          <a:ext cx="8229600" cy="4127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/>
          <p:cNvSpPr txBox="1"/>
          <p:nvPr/>
        </p:nvSpPr>
        <p:spPr>
          <a:xfrm rot="20654905">
            <a:off x="4709408" y="3484436"/>
            <a:ext cx="1564338" cy="300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Times New Roman"/>
                <a:cs typeface="Times New Roman"/>
              </a:rPr>
              <a:t>CAGR 140%</a:t>
            </a:r>
            <a:endParaRPr lang="en-US" sz="1400" dirty="0">
              <a:solidFill>
                <a:schemeClr val="tx2"/>
              </a:solidFill>
              <a:latin typeface="Times New Roman"/>
              <a:cs typeface="Times New Roman"/>
            </a:endParaRPr>
          </a:p>
        </p:txBody>
      </p:sp>
      <p:sp>
        <p:nvSpPr>
          <p:cNvPr id="19" name="TextBox 18"/>
          <p:cNvSpPr txBox="1"/>
          <p:nvPr/>
        </p:nvSpPr>
        <p:spPr>
          <a:xfrm rot="20553301">
            <a:off x="5481269" y="2328418"/>
            <a:ext cx="1649204" cy="300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Times New Roman"/>
                <a:cs typeface="Times New Roman"/>
              </a:rPr>
              <a:t>CAGR 80%</a:t>
            </a:r>
            <a:endParaRPr lang="en-US" sz="1400" dirty="0">
              <a:solidFill>
                <a:schemeClr val="tx2"/>
              </a:solidFill>
              <a:latin typeface="Times New Roman"/>
              <a:cs typeface="Times New Roman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533400" y="878462"/>
            <a:ext cx="8610600" cy="0"/>
          </a:xfrm>
          <a:prstGeom prst="line">
            <a:avLst/>
          </a:prstGeom>
          <a:ln>
            <a:gradFill flip="none" rotWithShape="1">
              <a:gsLst>
                <a:gs pos="0">
                  <a:srgbClr val="DDEBCF"/>
                </a:gs>
                <a:gs pos="5000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2038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4414" y="2722558"/>
            <a:ext cx="7315200" cy="1143000"/>
          </a:xfrm>
        </p:spPr>
        <p:txBody>
          <a:bodyPr/>
          <a:lstStyle/>
          <a:p>
            <a:pPr algn="ctr"/>
            <a:r>
              <a:rPr lang="en-US" dirty="0" smtClean="0"/>
              <a:t>Government Cloud Computing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9380A-797A-B944-965C-68823ED72D0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7405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6695"/>
          </a:xfrm>
        </p:spPr>
        <p:txBody>
          <a:bodyPr>
            <a:normAutofit/>
          </a:bodyPr>
          <a:lstStyle/>
          <a:p>
            <a:pPr algn="l"/>
            <a:r>
              <a:rPr lang="en-US" sz="2500" b="1" smtClean="0">
                <a:cs typeface="Times New Roman"/>
              </a:rPr>
              <a:t>US federal government spending on cloud computing</a:t>
            </a:r>
            <a:endParaRPr lang="en-US" sz="2500" b="1" dirty="0">
              <a:cs typeface="Times New Roman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9380A-797A-B944-965C-68823ED72D01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17" name="Chart 16"/>
          <p:cNvGraphicFramePr/>
          <p:nvPr>
            <p:extLst>
              <p:ext uri="{D42A27DB-BD31-4B8C-83A1-F6EECF244321}">
                <p14:modId xmlns:p14="http://schemas.microsoft.com/office/powerpoint/2010/main" val="1614838441"/>
              </p:ext>
            </p:extLst>
          </p:nvPr>
        </p:nvGraphicFramePr>
        <p:xfrm>
          <a:off x="152400" y="996831"/>
          <a:ext cx="4826000" cy="4864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272566" y="6151350"/>
            <a:ext cx="826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Times New Roman"/>
                <a:cs typeface="Times New Roman"/>
              </a:rPr>
              <a:t>Sources:</a:t>
            </a:r>
            <a:endParaRPr lang="en-US" sz="1000" dirty="0">
              <a:latin typeface="Times New Roman"/>
              <a:cs typeface="Times New Roman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863600" y="2286006"/>
            <a:ext cx="3670300" cy="2095500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rot="19842544">
            <a:off x="1632414" y="3101351"/>
            <a:ext cx="16492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 smtClean="0">
                <a:solidFill>
                  <a:schemeClr val="tx2"/>
                </a:solidFill>
                <a:latin typeface="Times New Roman"/>
                <a:cs typeface="Times New Roman"/>
              </a:rPr>
              <a:t>SaaS</a:t>
            </a:r>
            <a:r>
              <a:rPr lang="en-US" sz="1200" dirty="0" smtClean="0">
                <a:solidFill>
                  <a:schemeClr val="tx2"/>
                </a:solidFill>
                <a:latin typeface="Times New Roman"/>
                <a:cs typeface="Times New Roman"/>
              </a:rPr>
              <a:t> CAGR 21%</a:t>
            </a:r>
            <a:endParaRPr lang="en-US" sz="1200" dirty="0">
              <a:solidFill>
                <a:schemeClr val="tx2"/>
              </a:solidFill>
              <a:latin typeface="Times New Roman"/>
              <a:cs typeface="Times New Roman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5003800" y="1625606"/>
            <a:ext cx="12700" cy="3968750"/>
          </a:xfrm>
          <a:prstGeom prst="line">
            <a:avLst/>
          </a:prstGeom>
          <a:ln w="3175" cmpd="sng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805937159"/>
              </p:ext>
            </p:extLst>
          </p:nvPr>
        </p:nvGraphicFramePr>
        <p:xfrm>
          <a:off x="5386916" y="1398985"/>
          <a:ext cx="3321050" cy="2533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619747" y="996831"/>
            <a:ext cx="2635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Key Definitions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228166" y="4099252"/>
            <a:ext cx="34798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 smtClean="0">
                <a:latin typeface="Times New Roman"/>
                <a:cs typeface="Times New Roman"/>
              </a:rPr>
              <a:t>SaaS</a:t>
            </a:r>
            <a:r>
              <a:rPr lang="en-US" sz="1400" dirty="0" smtClean="0">
                <a:latin typeface="Times New Roman"/>
                <a:cs typeface="Times New Roman"/>
              </a:rPr>
              <a:t> </a:t>
            </a:r>
            <a:r>
              <a:rPr lang="en-US" sz="1400" dirty="0">
                <a:latin typeface="Times New Roman"/>
                <a:cs typeface="Times New Roman"/>
              </a:rPr>
              <a:t>= Applications designed for end users, </a:t>
            </a:r>
            <a:r>
              <a:rPr lang="en-US" sz="1400" dirty="0" smtClean="0">
                <a:latin typeface="Times New Roman"/>
                <a:cs typeface="Times New Roman"/>
              </a:rPr>
              <a:t>delivered </a:t>
            </a:r>
            <a:r>
              <a:rPr lang="en-US" sz="1400" dirty="0">
                <a:latin typeface="Times New Roman"/>
                <a:cs typeface="Times New Roman"/>
              </a:rPr>
              <a:t>over the web</a:t>
            </a:r>
          </a:p>
          <a:p>
            <a:r>
              <a:rPr lang="en-US" sz="1400" dirty="0">
                <a:latin typeface="Times New Roman"/>
                <a:cs typeface="Times New Roman"/>
              </a:rPr>
              <a:t>
</a:t>
            </a:r>
            <a:r>
              <a:rPr lang="en-US" sz="1400" b="1" dirty="0" err="1">
                <a:latin typeface="Times New Roman"/>
                <a:cs typeface="Times New Roman"/>
              </a:rPr>
              <a:t>PaaS</a:t>
            </a:r>
            <a:r>
              <a:rPr lang="en-US" sz="1400" dirty="0">
                <a:latin typeface="Times New Roman"/>
                <a:cs typeface="Times New Roman"/>
              </a:rPr>
              <a:t> = </a:t>
            </a:r>
            <a:r>
              <a:rPr lang="en-US" sz="1400" dirty="0" smtClean="0">
                <a:latin typeface="Times New Roman"/>
                <a:cs typeface="Times New Roman"/>
              </a:rPr>
              <a:t>Set of tools and services designed to make 	coding and deploying those applications quick and efficient</a:t>
            </a:r>
          </a:p>
          <a:p>
            <a:endParaRPr lang="en-US" sz="1400" dirty="0">
              <a:latin typeface="Times New Roman"/>
              <a:cs typeface="Times New Roman"/>
            </a:endParaRPr>
          </a:p>
          <a:p>
            <a:r>
              <a:rPr lang="en-US" sz="1400" b="1" dirty="0" err="1" smtClean="0">
                <a:latin typeface="Times New Roman"/>
                <a:cs typeface="Times New Roman"/>
              </a:rPr>
              <a:t>IaaS</a:t>
            </a:r>
            <a:r>
              <a:rPr lang="en-US" sz="1400" dirty="0" smtClean="0">
                <a:latin typeface="Times New Roman"/>
                <a:cs typeface="Times New Roman"/>
              </a:rPr>
              <a:t> = Hardware and software that powers it all – servers, storage, networks, operating systems</a:t>
            </a:r>
          </a:p>
        </p:txBody>
      </p:sp>
      <p:sp>
        <p:nvSpPr>
          <p:cNvPr id="24" name="Rounded Rectangular Callout 23"/>
          <p:cNvSpPr/>
          <p:nvPr/>
        </p:nvSpPr>
        <p:spPr>
          <a:xfrm>
            <a:off x="315415" y="5979592"/>
            <a:ext cx="4912751" cy="603250"/>
          </a:xfrm>
          <a:prstGeom prst="wedgeRoundRectCallout">
            <a:avLst>
              <a:gd name="adj1" fmla="val 25676"/>
              <a:gd name="adj2" fmla="val -88339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b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Cloud First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 policy – initiated in December of 2010, requires government agencies to evaluate secure cloud computing options before making new IT investments.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72566" y="6549892"/>
            <a:ext cx="82618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Times New Roman"/>
                <a:cs typeface="Times New Roman"/>
              </a:rPr>
              <a:t>Source: “Cloud First Policy: Lessons Learned from the US Government”, Frost &amp; Sullivan. “Government Cloud Spending by US Federal Agency”, IDC Insights.  “Understanding the Cloud Computing Stack”, Rackspace.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533400" y="878462"/>
            <a:ext cx="8610600" cy="0"/>
          </a:xfrm>
          <a:prstGeom prst="line">
            <a:avLst/>
          </a:prstGeom>
          <a:ln>
            <a:gradFill flip="none" rotWithShape="1">
              <a:gsLst>
                <a:gs pos="0">
                  <a:srgbClr val="DDEBCF"/>
                </a:gs>
                <a:gs pos="5000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13859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6695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 smtClean="0">
                <a:cs typeface="Times New Roman"/>
              </a:rPr>
              <a:t>What is the government buying?</a:t>
            </a:r>
            <a:endParaRPr lang="en-US" sz="3000" b="1" dirty="0">
              <a:cs typeface="Times New Roman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9380A-797A-B944-965C-68823ED72D01}" type="slidenum">
              <a:rPr lang="en-US" smtClean="0"/>
              <a:pPr/>
              <a:t>15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5003800" y="1816100"/>
            <a:ext cx="12700" cy="3968750"/>
          </a:xfrm>
          <a:prstGeom prst="line">
            <a:avLst/>
          </a:prstGeom>
          <a:ln w="3175" cmpd="sng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319888" y="1371600"/>
            <a:ext cx="3570111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US Government, Top 10 Cloud 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C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omputing Primary Service Areas</a:t>
            </a:r>
          </a:p>
          <a:p>
            <a:pPr algn="ctr"/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FY 2012</a:t>
            </a:r>
          </a:p>
          <a:p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cs typeface="Times New Roman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Criminal investigation and surveillance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Social security benefits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Accounting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Continuity of operations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Enterprise architecture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Collaboration tools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Customer services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Crime prevention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Employee benefits and compensation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Healthcare administration</a:t>
            </a:r>
          </a:p>
        </p:txBody>
      </p:sp>
      <p:graphicFrame>
        <p:nvGraphicFramePr>
          <p:cNvPr id="15" name="Chart 14"/>
          <p:cNvGraphicFramePr/>
          <p:nvPr>
            <p:extLst>
              <p:ext uri="{D42A27DB-BD31-4B8C-83A1-F6EECF244321}">
                <p14:modId xmlns:p14="http://schemas.microsoft.com/office/powerpoint/2010/main" val="1342095741"/>
              </p:ext>
            </p:extLst>
          </p:nvPr>
        </p:nvGraphicFramePr>
        <p:xfrm>
          <a:off x="331611" y="1371600"/>
          <a:ext cx="4272139" cy="5010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72566" y="6549892"/>
            <a:ext cx="826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Times New Roman"/>
                <a:cs typeface="Times New Roman"/>
              </a:rPr>
              <a:t>1) Numbers are estimated from IDC Insights report. Source: “Government Cloud Spending by US Federal Agency”, IDC Insights.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207000" y="4797841"/>
            <a:ext cx="3479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Note: Primary service areas are as those identified within the Federal Enterprise Architecture Business Reference Model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533400" y="878462"/>
            <a:ext cx="8610600" cy="0"/>
          </a:xfrm>
          <a:prstGeom prst="line">
            <a:avLst/>
          </a:prstGeom>
          <a:ln>
            <a:gradFill flip="none" rotWithShape="1">
              <a:gsLst>
                <a:gs pos="0">
                  <a:srgbClr val="DDEBCF"/>
                </a:gs>
                <a:gs pos="5000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5914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cs typeface="Times New Roman"/>
              </a:rPr>
              <a:t>Case Studies</a:t>
            </a:r>
            <a:endParaRPr lang="en-US" dirty="0"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9380A-797A-B944-965C-68823ED72D01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89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9000">
              <a:schemeClr val="bg1"/>
            </a:gs>
            <a:gs pos="95000">
              <a:srgbClr val="3333FF"/>
            </a:gs>
            <a:gs pos="100000">
              <a:srgbClr val="002060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6695"/>
          </a:xfrm>
        </p:spPr>
        <p:txBody>
          <a:bodyPr>
            <a:normAutofit/>
          </a:bodyPr>
          <a:lstStyle/>
          <a:p>
            <a:pPr algn="l"/>
            <a:r>
              <a:rPr lang="en-US" sz="2700" b="1" dirty="0" smtClean="0">
                <a:cs typeface="Times New Roman"/>
              </a:rPr>
              <a:t>Overview: CMS &amp; Minnesota provider enrollment</a:t>
            </a:r>
            <a:endParaRPr lang="en-US" sz="2700" b="1" dirty="0">
              <a:cs typeface="Times New Roman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9380A-797A-B944-965C-68823ED72D01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72566" y="6437709"/>
            <a:ext cx="82618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Times New Roman"/>
                <a:cs typeface="Times New Roman"/>
              </a:rPr>
              <a:t>Source: </a:t>
            </a:r>
            <a:r>
              <a:rPr lang="en-US" sz="1000" dirty="0">
                <a:latin typeface="Times New Roman"/>
                <a:cs typeface="Times New Roman"/>
              </a:rPr>
              <a:t>“Evaluation of Short Innovation Contests”, Emily </a:t>
            </a:r>
            <a:r>
              <a:rPr lang="en-US" sz="1000" dirty="0" err="1">
                <a:latin typeface="Times New Roman"/>
                <a:cs typeface="Times New Roman"/>
              </a:rPr>
              <a:t>Calandrelli</a:t>
            </a:r>
            <a:r>
              <a:rPr lang="en-US" sz="1000" dirty="0">
                <a:latin typeface="Times New Roman"/>
                <a:cs typeface="Times New Roman"/>
              </a:rPr>
              <a:t>, </a:t>
            </a:r>
            <a:r>
              <a:rPr lang="en-US" sz="1000" dirty="0" smtClean="0">
                <a:latin typeface="Times New Roman"/>
                <a:cs typeface="Times New Roman"/>
              </a:rPr>
              <a:t>MIT. How to Mitigate Medicare and Medicaid Provider Fraud through Crowdsourcing, </a:t>
            </a:r>
            <a:r>
              <a:rPr lang="en-US" sz="1000" dirty="0" smtClean="0">
                <a:latin typeface="Times New Roman"/>
                <a:cs typeface="Times New Roman"/>
                <a:hlinkClick r:id="rId3"/>
              </a:rPr>
              <a:t>Harvard NTL</a:t>
            </a:r>
            <a:r>
              <a:rPr lang="en-US" sz="1000" dirty="0" smtClean="0">
                <a:latin typeface="Times New Roman"/>
                <a:cs typeface="Times New Roman"/>
              </a:rPr>
              <a:t>. An MMIS Story, Provider Enrollment Challenge, John “Chip” Garner. August 21, 2012. </a:t>
            </a:r>
            <a:endParaRPr lang="en-US" sz="1000" dirty="0">
              <a:latin typeface="Times New Roman"/>
              <a:cs typeface="Times New Roman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2641817"/>
              </p:ext>
            </p:extLst>
          </p:nvPr>
        </p:nvGraphicFramePr>
        <p:xfrm>
          <a:off x="272566" y="1257300"/>
          <a:ext cx="4172434" cy="2806451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4172434"/>
              </a:tblGrid>
              <a:tr h="31750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Problem</a:t>
                      </a:r>
                      <a:endParaRPr lang="en-US" b="1" dirty="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  <a:tr h="2440691"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400" dirty="0" smtClean="0">
                          <a:latin typeface="Times New Roman"/>
                          <a:cs typeface="Times New Roman"/>
                        </a:rPr>
                        <a:t>Medicaid programs draw more than </a:t>
                      </a:r>
                      <a:r>
                        <a:rPr lang="en-US" sz="1400" b="1" dirty="0" smtClean="0">
                          <a:latin typeface="Times New Roman"/>
                          <a:cs typeface="Times New Roman"/>
                        </a:rPr>
                        <a:t>$180 BN annually </a:t>
                      </a:r>
                      <a:r>
                        <a:rPr lang="en-US" sz="1400" dirty="0" smtClean="0">
                          <a:latin typeface="Times New Roman"/>
                          <a:cs typeface="Times New Roman"/>
                        </a:rPr>
                        <a:t>from federal budgets and</a:t>
                      </a:r>
                      <a:r>
                        <a:rPr lang="en-US" sz="1400" baseline="0" dirty="0" smtClean="0">
                          <a:latin typeface="Times New Roman"/>
                          <a:cs typeface="Times New Roman"/>
                        </a:rPr>
                        <a:t> are </a:t>
                      </a:r>
                      <a:endParaRPr lang="en-US" sz="1400" dirty="0" smtClean="0">
                        <a:latin typeface="Times New Roman"/>
                        <a:cs typeface="Times New Roman"/>
                      </a:endParaRP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dirty="0" smtClean="0">
                          <a:latin typeface="Times New Roman"/>
                          <a:cs typeface="Times New Roman"/>
                        </a:rPr>
                        <a:t>Medicaid providers must be screened.</a:t>
                      </a:r>
                      <a:r>
                        <a:rPr lang="en-US" sz="1400" baseline="0" dirty="0" smtClean="0">
                          <a:latin typeface="Times New Roman"/>
                          <a:cs typeface="Times New Roman"/>
                        </a:rPr>
                        <a:t> Enrollment done manually. </a:t>
                      </a:r>
                      <a:r>
                        <a:rPr lang="en-US" sz="1400" b="1" baseline="0" dirty="0" smtClean="0">
                          <a:latin typeface="Times New Roman"/>
                          <a:cs typeface="Times New Roman"/>
                        </a:rPr>
                        <a:t>Time consuming and error prone</a:t>
                      </a:r>
                      <a:r>
                        <a:rPr lang="en-US" sz="1400" b="0" baseline="0" dirty="0" smtClean="0">
                          <a:latin typeface="Times New Roman"/>
                          <a:cs typeface="Times New Roman"/>
                        </a:rPr>
                        <a:t>. </a:t>
                      </a:r>
                      <a:r>
                        <a:rPr lang="en-US" sz="1400" baseline="0" dirty="0" smtClean="0">
                          <a:latin typeface="Times New Roman"/>
                          <a:cs typeface="Times New Roman"/>
                        </a:rPr>
                        <a:t>Leads to </a:t>
                      </a:r>
                      <a:r>
                        <a:rPr lang="en-US" sz="1400" b="1" baseline="0" dirty="0" smtClean="0">
                          <a:latin typeface="Times New Roman"/>
                          <a:cs typeface="Times New Roman"/>
                        </a:rPr>
                        <a:t>10 – 15% fraud  </a:t>
                      </a:r>
                      <a:r>
                        <a:rPr lang="en-US" sz="1400" baseline="0" dirty="0" smtClean="0">
                          <a:latin typeface="Times New Roman"/>
                          <a:cs typeface="Times New Roman"/>
                        </a:rPr>
                        <a:t>as compared to 1 – 1.5% in private insurance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400" dirty="0" smtClean="0">
                          <a:latin typeface="Times New Roman"/>
                          <a:cs typeface="Times New Roman"/>
                        </a:rPr>
                        <a:t>States individually spend $100s MMs on</a:t>
                      </a:r>
                      <a:r>
                        <a:rPr lang="en-US" sz="1400" baseline="0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en-US" sz="1400" b="1" baseline="0" dirty="0" smtClean="0">
                          <a:latin typeface="Times New Roman"/>
                          <a:cs typeface="Times New Roman"/>
                        </a:rPr>
                        <a:t>54 separate IT</a:t>
                      </a:r>
                      <a:r>
                        <a:rPr lang="en-US" sz="1400" b="1" dirty="0" smtClean="0">
                          <a:latin typeface="Times New Roman"/>
                          <a:cs typeface="Times New Roman"/>
                        </a:rPr>
                        <a:t> systems</a:t>
                      </a:r>
                      <a:r>
                        <a:rPr lang="en-US" sz="1400" dirty="0" smtClean="0">
                          <a:latin typeface="Times New Roman"/>
                          <a:cs typeface="Times New Roman"/>
                        </a:rPr>
                        <a:t> to manage Medicaid (MMIS),</a:t>
                      </a:r>
                      <a:r>
                        <a:rPr lang="en-US" sz="1400" baseline="0" dirty="0" smtClean="0">
                          <a:latin typeface="Times New Roman"/>
                          <a:cs typeface="Times New Roman"/>
                        </a:rPr>
                        <a:t> which are</a:t>
                      </a:r>
                      <a:r>
                        <a:rPr lang="en-US" sz="1400" dirty="0" smtClean="0">
                          <a:latin typeface="Times New Roman"/>
                          <a:cs typeface="Times New Roman"/>
                        </a:rPr>
                        <a:t> separate,</a:t>
                      </a:r>
                      <a:r>
                        <a:rPr lang="en-US" sz="1400" baseline="0" dirty="0" smtClean="0">
                          <a:latin typeface="Times New Roman"/>
                          <a:cs typeface="Times New Roman"/>
                        </a:rPr>
                        <a:t> redundant, and not interoperable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400" baseline="0" dirty="0" smtClean="0">
                          <a:latin typeface="Times New Roman"/>
                          <a:cs typeface="Times New Roman"/>
                        </a:rPr>
                        <a:t>Interoperability and automation pushed by </a:t>
                      </a:r>
                      <a:r>
                        <a:rPr lang="en-US" sz="1400" b="1" baseline="0" dirty="0" smtClean="0">
                          <a:latin typeface="Times New Roman"/>
                          <a:cs typeface="Times New Roman"/>
                        </a:rPr>
                        <a:t>ACA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2683255"/>
              </p:ext>
            </p:extLst>
          </p:nvPr>
        </p:nvGraphicFramePr>
        <p:xfrm>
          <a:off x="272566" y="4834894"/>
          <a:ext cx="8649668" cy="1357541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8649668"/>
              </a:tblGrid>
              <a:tr h="286084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Results</a:t>
                      </a:r>
                      <a:endParaRPr lang="en-US" b="1" dirty="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  <a:tr h="991781"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Modular platform created </a:t>
                      </a: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– currently piloting this solution with the state of Minnesota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Faster, cheaper,</a:t>
                      </a:r>
                      <a:r>
                        <a:rPr lang="en-US" sz="14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 more accurate </a:t>
                      </a: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provider</a:t>
                      </a:r>
                      <a:r>
                        <a:rPr lang="en-US" sz="14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 enrollment module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Incredible returns to scale - </a:t>
                      </a:r>
                      <a:r>
                        <a:rPr lang="en-US" sz="14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$250 MM in savings </a:t>
                      </a:r>
                      <a:r>
                        <a:rPr lang="en-US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for one single MMIS module if implemented across all 50 states</a:t>
                      </a:r>
                      <a:r>
                        <a:rPr lang="en-US" sz="14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 </a:t>
                      </a:r>
                      <a:r>
                        <a:rPr lang="en-US" sz="14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“product quality is outstanding, but documentation is spotty”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3360243"/>
              </p:ext>
            </p:extLst>
          </p:nvPr>
        </p:nvGraphicFramePr>
        <p:xfrm>
          <a:off x="4749800" y="1257301"/>
          <a:ext cx="4172434" cy="2804160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4172434"/>
              </a:tblGrid>
              <a:tr h="208032">
                <a:tc>
                  <a:txBody>
                    <a:bodyPr/>
                    <a:lstStyle/>
                    <a:p>
                      <a:pPr algn="ctr"/>
                      <a:r>
                        <a:rPr lang="en-US" b="1" baseline="0" dirty="0" smtClean="0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Contest Overview</a:t>
                      </a:r>
                      <a:endParaRPr lang="en-US" b="1" dirty="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  <a:tr h="162958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Partnership</a:t>
                      </a:r>
                      <a:r>
                        <a:rPr lang="en-US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 - 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CMS</a:t>
                      </a:r>
                      <a:r>
                        <a:rPr lang="en-US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 and State of Minnesota used the help of NASA’s </a:t>
                      </a:r>
                      <a:r>
                        <a:rPr lang="en-US" sz="1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CoECI</a:t>
                      </a:r>
                      <a:r>
                        <a:rPr lang="en-US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 and the </a:t>
                      </a:r>
                      <a:r>
                        <a:rPr lang="en-US" sz="1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TopCoder</a:t>
                      </a:r>
                      <a:r>
                        <a:rPr lang="en-US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 platform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endParaRPr lang="en-US" sz="1400" kern="1200" baseline="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Challenge </a:t>
                      </a:r>
                      <a:r>
                        <a:rPr lang="en-US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- Participants asked to develop a software that can be integrated into an open source solution to</a:t>
                      </a:r>
                    </a:p>
                    <a:p>
                      <a:pPr marL="742950" marR="0" lvl="1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Reduce processing/transaction time</a:t>
                      </a:r>
                    </a:p>
                    <a:p>
                      <a:pPr marL="742950" marR="0" lvl="1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Improve availability of key provider data</a:t>
                      </a:r>
                    </a:p>
                    <a:p>
                      <a:pPr marL="742950" marR="0" lvl="1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Improve accuracy</a:t>
                      </a:r>
                    </a:p>
                    <a:p>
                      <a:pPr marL="742950" marR="0" lvl="1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Align with current MITA framework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Contest Type </a:t>
                      </a:r>
                      <a:r>
                        <a:rPr lang="en-US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- Series of 100+ contest run between May 2012 – August 2013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own Arrow 3"/>
          <p:cNvSpPr/>
          <p:nvPr/>
        </p:nvSpPr>
        <p:spPr>
          <a:xfrm>
            <a:off x="3810000" y="4305300"/>
            <a:ext cx="1625600" cy="457200"/>
          </a:xfrm>
          <a:prstGeom prst="downArrow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533400" y="878462"/>
            <a:ext cx="8610600" cy="0"/>
          </a:xfrm>
          <a:prstGeom prst="line">
            <a:avLst/>
          </a:prstGeom>
          <a:ln>
            <a:gradFill flip="none" rotWithShape="1">
              <a:gsLst>
                <a:gs pos="0">
                  <a:srgbClr val="DDEBCF"/>
                </a:gs>
                <a:gs pos="5000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8229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MMIS Costly &amp; Ineffective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/>
          <a:lstStyle/>
          <a:p>
            <a:r>
              <a:rPr lang="en-US" dirty="0" smtClean="0"/>
              <a:t>2013 enhancement costs projected nationally at $4B projected for completion in 2021</a:t>
            </a:r>
          </a:p>
          <a:p>
            <a:r>
              <a:rPr lang="en-US" dirty="0" smtClean="0"/>
              <a:t>100% of MMIS implementations are missing required functionality</a:t>
            </a:r>
          </a:p>
          <a:p>
            <a:r>
              <a:rPr lang="en-US" dirty="0" smtClean="0"/>
              <a:t>Annual maintenance/support costs are $2.5B</a:t>
            </a:r>
          </a:p>
          <a:p>
            <a:r>
              <a:rPr lang="en-US" dirty="0" smtClean="0"/>
              <a:t>Funding requests growing at 33% annually</a:t>
            </a:r>
          </a:p>
          <a:p>
            <a:r>
              <a:rPr lang="en-US" dirty="0" smtClean="0"/>
              <a:t>Systemic chronic failures in systems to process transactions.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9380A-797A-B944-965C-68823ED72D01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10930" y="6126163"/>
            <a:ext cx="48502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Source: CMS – The MMIS of the Future, September 2013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3269000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MMIS Costly &amp; Ineffective 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state has own MMIS implementation with 95%+ functionality identical to all other states</a:t>
            </a:r>
          </a:p>
          <a:p>
            <a:r>
              <a:rPr lang="en-US" dirty="0" smtClean="0"/>
              <a:t>All implementations utilize older, antiquated and unsupported technology</a:t>
            </a:r>
          </a:p>
          <a:p>
            <a:r>
              <a:rPr lang="en-US" dirty="0" smtClean="0"/>
              <a:t>Many states dependent upon employees and consultants well past retirement holding knowledge and skills not available otherwise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9380A-797A-B944-965C-68823ED72D01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81421" y="6126163"/>
            <a:ext cx="560000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Source: CMS – The MMIS of the Future, September 2013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724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Open Innovation and Crowdsourcing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9380A-797A-B944-965C-68823ED72D0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086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6695"/>
          </a:xfrm>
        </p:spPr>
        <p:txBody>
          <a:bodyPr>
            <a:normAutofit/>
          </a:bodyPr>
          <a:lstStyle/>
          <a:p>
            <a:pPr algn="l"/>
            <a:r>
              <a:rPr lang="en-US" sz="2500" b="1" dirty="0" smtClean="0">
                <a:cs typeface="Times New Roman"/>
              </a:rPr>
              <a:t>Significantly more cost effective way to acquire tech</a:t>
            </a:r>
            <a:endParaRPr lang="en-US" sz="2500" b="1" dirty="0">
              <a:cs typeface="Times New Roman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9380A-797A-B944-965C-68823ED72D01}" type="slidenum">
              <a:rPr lang="en-US" smtClean="0"/>
              <a:pPr/>
              <a:t>20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5029200" y="1187325"/>
            <a:ext cx="3657600" cy="4864225"/>
            <a:chOff x="4800600" y="1492125"/>
            <a:chExt cx="3924660" cy="4864225"/>
          </a:xfrm>
        </p:grpSpPr>
        <p:sp>
          <p:nvSpPr>
            <p:cNvPr id="9" name="Rectangle 8"/>
            <p:cNvSpPr/>
            <p:nvPr/>
          </p:nvSpPr>
          <p:spPr>
            <a:xfrm>
              <a:off x="4800600" y="1492125"/>
              <a:ext cx="3924660" cy="36282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dirty="0" smtClean="0">
                  <a:latin typeface="Times New Roman"/>
                  <a:cs typeface="Times New Roman"/>
                </a:rPr>
                <a:t>Key Insights</a:t>
              </a:r>
              <a:endParaRPr lang="en-US" dirty="0">
                <a:latin typeface="Times New Roman"/>
                <a:cs typeface="Times New Roman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800600" y="1854948"/>
              <a:ext cx="3924660" cy="45014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285750" indent="-285750">
                <a:buFont typeface="Wingdings" charset="2"/>
                <a:buChar char="Ø"/>
              </a:pPr>
              <a:r>
                <a:rPr lang="en-US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/>
                  <a:cs typeface="Times New Roman"/>
                </a:rPr>
                <a:t>Savings of 5X </a:t>
              </a:r>
              <a:r>
                <a:rPr 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/>
                  <a:cs typeface="Times New Roman"/>
                </a:rPr>
                <a:t>over traditional development methodologies for</a:t>
              </a:r>
            </a:p>
            <a:p>
              <a:r>
                <a:rPr 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/>
                  <a:cs typeface="Times New Roman"/>
                </a:rPr>
                <a:t>     technology </a:t>
              </a:r>
            </a:p>
            <a:p>
              <a:pPr marL="285750" indent="-285750">
                <a:buFont typeface="Wingdings" charset="2"/>
                <a:buChar char="Ø"/>
              </a:pPr>
              <a:r>
                <a:rPr 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/>
                  <a:cs typeface="Times New Roman"/>
                </a:rPr>
                <a:t>Faster and better solutions from the wisdom of the crowd</a:t>
              </a:r>
            </a:p>
            <a:p>
              <a:pPr marL="742950" lvl="1" indent="-285750">
                <a:buFont typeface="Wingdings" charset="2"/>
                <a:buChar char="Ø"/>
              </a:pPr>
              <a:r>
                <a:rPr lang="en-US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/>
                  <a:cs typeface="Times New Roman"/>
                </a:rPr>
                <a:t>topcoder</a:t>
              </a:r>
              <a:r>
                <a:rPr 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/>
                  <a:cs typeface="Times New Roman"/>
                </a:rPr>
                <a:t> helped a major </a:t>
              </a:r>
              <a:r>
                <a:rPr lang="en-US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/>
                  <a:cs typeface="Times New Roman"/>
                </a:rPr>
                <a:t>pharameuetical</a:t>
              </a:r>
              <a:r>
                <a:rPr 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/>
                  <a:cs typeface="Times New Roman"/>
                </a:rPr>
                <a:t> company </a:t>
              </a:r>
              <a:r>
                <a:rPr lang="en-US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/>
                  <a:cs typeface="Times New Roman"/>
                </a:rPr>
                <a:t>gain speed of 1200X</a:t>
              </a:r>
              <a:r>
                <a:rPr 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/>
                  <a:cs typeface="Times New Roman"/>
                </a:rPr>
                <a:t> </a:t>
              </a:r>
              <a:r>
                <a:rPr 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/>
                  <a:cs typeface="Times New Roman"/>
                </a:rPr>
                <a:t>on Genome Wide Association Studies</a:t>
              </a:r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/>
                  <a:cs typeface="Times New Roman"/>
                </a:rPr>
                <a:t> </a:t>
              </a:r>
              <a:r>
                <a:rPr 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/>
                  <a:cs typeface="Times New Roman"/>
                </a:rPr>
                <a:t>shortening processing time from 10 hours to 30 seconds.</a:t>
              </a:r>
            </a:p>
          </p:txBody>
        </p:sp>
      </p:grpSp>
      <p:graphicFrame>
        <p:nvGraphicFramePr>
          <p:cNvPr id="17" name="Chart 16"/>
          <p:cNvGraphicFramePr/>
          <p:nvPr>
            <p:extLst>
              <p:ext uri="{D42A27DB-BD31-4B8C-83A1-F6EECF244321}">
                <p14:modId xmlns:p14="http://schemas.microsoft.com/office/powerpoint/2010/main" val="388780579"/>
              </p:ext>
            </p:extLst>
          </p:nvPr>
        </p:nvGraphicFramePr>
        <p:xfrm>
          <a:off x="152400" y="1187325"/>
          <a:ext cx="4826000" cy="4864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272566" y="6341844"/>
            <a:ext cx="826183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Times New Roman"/>
                <a:cs typeface="Times New Roman"/>
              </a:rPr>
              <a:t>Notes: 1) This graph is a specific example from the CMS Provider Enrollment module built for the state of Minnesota. Source: “CMS Provider Enrollment Challenge.” Chip Garner and Anne Wood. September, 2013. “</a:t>
            </a:r>
            <a:r>
              <a:rPr lang="en-US" sz="1000" dirty="0" smtClean="0">
                <a:latin typeface="Times New Roman"/>
                <a:cs typeface="Times New Roman"/>
                <a:hlinkClick r:id="rId3"/>
              </a:rPr>
              <a:t>Appirio Testifies Before Congress – Crowdsourcing, Innovation and Prizes</a:t>
            </a:r>
            <a:r>
              <a:rPr lang="en-US" sz="1000" dirty="0" smtClean="0">
                <a:latin typeface="Times New Roman"/>
                <a:cs typeface="Times New Roman"/>
              </a:rPr>
              <a:t>.” April, 2014. “Tech Trends 2014 Inspiring Disruption.” Deloitte University Press. </a:t>
            </a:r>
            <a:endParaRPr lang="en-US" sz="1000" dirty="0">
              <a:latin typeface="Times New Roman"/>
              <a:cs typeface="Times New Roman"/>
            </a:endParaRPr>
          </a:p>
        </p:txBody>
      </p:sp>
      <p:sp>
        <p:nvSpPr>
          <p:cNvPr id="22" name="Rounded Rectangular Callout 21"/>
          <p:cNvSpPr/>
          <p:nvPr/>
        </p:nvSpPr>
        <p:spPr>
          <a:xfrm>
            <a:off x="4187669" y="5027394"/>
            <a:ext cx="3018897" cy="1314450"/>
          </a:xfrm>
          <a:prstGeom prst="wedgeRoundRectCallout">
            <a:avLst>
              <a:gd name="adj1" fmla="val 41882"/>
              <a:gd name="adj2" fmla="val -76196"/>
              <a:gd name="adj3" fmla="val 16667"/>
            </a:avLst>
          </a:prstGeom>
          <a:solidFill>
            <a:srgbClr val="1F497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rgbClr val="FFFFFF"/>
                </a:solidFill>
                <a:latin typeface="Times New Roman"/>
                <a:cs typeface="Times New Roman"/>
              </a:rPr>
              <a:t>“As long as the crowd is large, you have the potential for incredible results at fractional costs” </a:t>
            </a:r>
            <a:r>
              <a:rPr lang="en-US" sz="14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-Deloitte</a:t>
            </a:r>
            <a:r>
              <a:rPr lang="en-US" sz="1400" dirty="0">
                <a:solidFill>
                  <a:srgbClr val="FFFFFF"/>
                </a:solidFill>
                <a:latin typeface="Times New Roman"/>
                <a:cs typeface="Times New Roman"/>
              </a:rPr>
              <a:t>, </a:t>
            </a:r>
            <a:r>
              <a:rPr lang="en-US" sz="14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Tech </a:t>
            </a:r>
            <a:r>
              <a:rPr lang="en-US" sz="1400" dirty="0">
                <a:solidFill>
                  <a:srgbClr val="FFFFFF"/>
                </a:solidFill>
                <a:latin typeface="Times New Roman"/>
                <a:cs typeface="Times New Roman"/>
              </a:rPr>
              <a:t>trends </a:t>
            </a:r>
            <a:r>
              <a:rPr lang="en-US" sz="14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2014ç</a:t>
            </a:r>
            <a:endParaRPr lang="en-US" sz="1400" dirty="0"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533400" y="878462"/>
            <a:ext cx="8610600" cy="0"/>
          </a:xfrm>
          <a:prstGeom prst="line">
            <a:avLst/>
          </a:prstGeom>
          <a:ln>
            <a:gradFill flip="none" rotWithShape="1">
              <a:gsLst>
                <a:gs pos="0">
                  <a:srgbClr val="DDEBCF"/>
                </a:gs>
                <a:gs pos="5000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596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6695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 smtClean="0">
                <a:cs typeface="Times New Roman"/>
              </a:rPr>
              <a:t>Cost comparison:  Provider Enrollment</a:t>
            </a:r>
            <a:endParaRPr lang="en-US" sz="3000" b="1" dirty="0">
              <a:cs typeface="Times New Roman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9380A-797A-B944-965C-68823ED72D01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72566" y="6399609"/>
            <a:ext cx="826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Times New Roman"/>
                <a:cs typeface="Times New Roman"/>
              </a:rPr>
              <a:t>1) By Emily </a:t>
            </a:r>
            <a:r>
              <a:rPr lang="en-US" sz="1000" dirty="0" err="1" smtClean="0">
                <a:latin typeface="Times New Roman"/>
                <a:cs typeface="Times New Roman"/>
              </a:rPr>
              <a:t>Calandrelli</a:t>
            </a:r>
            <a:r>
              <a:rPr lang="en-US" sz="1000" dirty="0" smtClean="0">
                <a:latin typeface="Times New Roman"/>
                <a:cs typeface="Times New Roman"/>
              </a:rPr>
              <a:t>, MIT. Source: “Evaluation of Short Innovation Contests”, Emily </a:t>
            </a:r>
            <a:r>
              <a:rPr lang="en-US" sz="1000" dirty="0" err="1" smtClean="0">
                <a:latin typeface="Times New Roman"/>
                <a:cs typeface="Times New Roman"/>
              </a:rPr>
              <a:t>Calandrelli</a:t>
            </a:r>
            <a:r>
              <a:rPr lang="en-US" sz="1000" dirty="0" smtClean="0">
                <a:latin typeface="Times New Roman"/>
                <a:cs typeface="Times New Roman"/>
              </a:rPr>
              <a:t>, MIT.</a:t>
            </a:r>
            <a:endParaRPr lang="en-US" sz="1000" dirty="0">
              <a:latin typeface="Times New Roman"/>
              <a:cs typeface="Times New Roman"/>
            </a:endParaRP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407107865"/>
              </p:ext>
            </p:extLst>
          </p:nvPr>
        </p:nvGraphicFramePr>
        <p:xfrm>
          <a:off x="380999" y="3759200"/>
          <a:ext cx="8115300" cy="2425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1947678"/>
              </p:ext>
            </p:extLst>
          </p:nvPr>
        </p:nvGraphicFramePr>
        <p:xfrm>
          <a:off x="457200" y="1190493"/>
          <a:ext cx="8077199" cy="2225039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223252"/>
                <a:gridCol w="2368953"/>
                <a:gridCol w="1309995"/>
                <a:gridCol w="1612900"/>
                <a:gridCol w="156209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/>
                          <a:cs typeface="Times New Roman"/>
                        </a:rPr>
                        <a:t>Agency</a:t>
                      </a:r>
                      <a:endParaRPr lang="en-US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/>
                          <a:cs typeface="Times New Roman"/>
                        </a:rPr>
                        <a:t>Cloud Service</a:t>
                      </a:r>
                      <a:endParaRPr lang="en-US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/>
                          <a:cs typeface="Times New Roman"/>
                        </a:rPr>
                        <a:t>Upstream</a:t>
                      </a:r>
                    </a:p>
                    <a:p>
                      <a:pPr algn="ctr"/>
                      <a:r>
                        <a:rPr lang="en-US" sz="1200" b="0" dirty="0" smtClean="0">
                          <a:latin typeface="Times New Roman"/>
                          <a:cs typeface="Times New Roman"/>
                        </a:rPr>
                        <a:t>acquisition</a:t>
                      </a:r>
                      <a:r>
                        <a:rPr lang="en-US" sz="1200" b="0" baseline="0" dirty="0" smtClean="0">
                          <a:latin typeface="Times New Roman"/>
                          <a:cs typeface="Times New Roman"/>
                        </a:rPr>
                        <a:t> &amp; contract cost</a:t>
                      </a:r>
                      <a:endParaRPr 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/>
                          <a:cs typeface="Times New Roman"/>
                        </a:rPr>
                        <a:t>Downstream</a:t>
                      </a:r>
                    </a:p>
                    <a:p>
                      <a:pPr algn="ctr"/>
                      <a:r>
                        <a:rPr lang="en-US" sz="1200" b="0" dirty="0" smtClean="0">
                          <a:latin typeface="Times New Roman"/>
                          <a:cs typeface="Times New Roman"/>
                        </a:rPr>
                        <a:t>contest development,</a:t>
                      </a:r>
                      <a:r>
                        <a:rPr lang="en-US" sz="1200" b="0" baseline="0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en-US" sz="1200" b="0" dirty="0" smtClean="0">
                          <a:latin typeface="Times New Roman"/>
                          <a:cs typeface="Times New Roman"/>
                        </a:rPr>
                        <a:t>prize purse</a:t>
                      </a:r>
                      <a:endParaRPr 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/>
                          <a:cs typeface="Times New Roman"/>
                        </a:rPr>
                        <a:t>Total</a:t>
                      </a:r>
                      <a:endParaRPr lang="en-US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97536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/>
                          <a:cs typeface="Times New Roman"/>
                        </a:rPr>
                        <a:t>CMS Prime Contractor </a:t>
                      </a:r>
                      <a:endParaRPr lang="en-US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/>
                          <a:cs typeface="Times New Roman"/>
                        </a:rPr>
                        <a:t>Costs</a:t>
                      </a:r>
                      <a:r>
                        <a:rPr lang="en-US" sz="1400" baseline="0" dirty="0" smtClean="0">
                          <a:latin typeface="Times New Roman"/>
                          <a:cs typeface="Times New Roman"/>
                        </a:rPr>
                        <a:t> for traditional procurement </a:t>
                      </a:r>
                    </a:p>
                    <a:p>
                      <a:r>
                        <a:rPr lang="en-US" sz="1400" baseline="0" dirty="0" smtClean="0">
                          <a:latin typeface="Times New Roman"/>
                          <a:cs typeface="Times New Roman"/>
                        </a:rPr>
                        <a:t>sourced from CMS</a:t>
                      </a:r>
                      <a:r>
                        <a:rPr lang="en-US" sz="1400" baseline="30000" dirty="0" smtClean="0">
                          <a:latin typeface="Times New Roman"/>
                          <a:cs typeface="Times New Roman"/>
                        </a:rPr>
                        <a:t>1</a:t>
                      </a:r>
                      <a:endParaRPr lang="en-US" sz="1400" baseline="300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/>
                        <a:buNone/>
                      </a:pPr>
                      <a:r>
                        <a:rPr lang="en-US" sz="1400" dirty="0" smtClean="0">
                          <a:latin typeface="Times New Roman"/>
                          <a:cs typeface="Times New Roman"/>
                        </a:rPr>
                        <a:t>$1,450,000</a:t>
                      </a:r>
                      <a:endParaRPr lang="en-US" sz="1400" dirty="0">
                        <a:latin typeface="Times New Roman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/>
                        <a:buNone/>
                      </a:pPr>
                      <a:r>
                        <a:rPr lang="en-US" sz="1400" dirty="0" smtClean="0">
                          <a:latin typeface="Times New Roman"/>
                          <a:cs typeface="Times New Roman"/>
                        </a:rPr>
                        <a:t>$6,000,000</a:t>
                      </a:r>
                      <a:endParaRPr lang="en-US" sz="1400" dirty="0">
                        <a:latin typeface="Times New Roman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/>
                        <a:buNone/>
                      </a:pPr>
                      <a:r>
                        <a:rPr lang="en-US" sz="1400" dirty="0" smtClean="0">
                          <a:latin typeface="Times New Roman"/>
                          <a:cs typeface="Times New Roman"/>
                        </a:rPr>
                        <a:t>$7,450,000</a:t>
                      </a:r>
                      <a:endParaRPr lang="en-US" sz="1400" dirty="0">
                        <a:latin typeface="Times New Roman"/>
                        <a:cs typeface="Times New Roman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/>
                          <a:cs typeface="Times New Roman"/>
                        </a:rPr>
                        <a:t>Contest</a:t>
                      </a:r>
                      <a:endParaRPr lang="en-US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/>
                          <a:cs typeface="Times New Roman"/>
                        </a:rPr>
                        <a:t>CMS Provider</a:t>
                      </a:r>
                      <a:r>
                        <a:rPr lang="en-US" sz="1400" baseline="0" dirty="0" smtClean="0">
                          <a:latin typeface="Times New Roman"/>
                          <a:cs typeface="Times New Roman"/>
                        </a:rPr>
                        <a:t> Screening Innovator Challenge</a:t>
                      </a:r>
                      <a:endParaRPr lang="en-US" sz="14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/>
                        <a:buNone/>
                      </a:pPr>
                      <a:r>
                        <a:rPr lang="en-US" sz="1400" dirty="0" smtClean="0">
                          <a:latin typeface="Times New Roman"/>
                          <a:cs typeface="Times New Roman"/>
                        </a:rPr>
                        <a:t>$370,000</a:t>
                      </a:r>
                      <a:endParaRPr lang="en-US" sz="14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/>
                        <a:buNone/>
                      </a:pPr>
                      <a:r>
                        <a:rPr lang="en-US" sz="1400" dirty="0" smtClean="0">
                          <a:latin typeface="Times New Roman"/>
                          <a:cs typeface="Times New Roman"/>
                        </a:rPr>
                        <a:t>$1,150,000</a:t>
                      </a:r>
                      <a:endParaRPr lang="en-US" sz="1400" dirty="0">
                        <a:latin typeface="Times New Roman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/>
                        <a:buNone/>
                      </a:pPr>
                      <a:r>
                        <a:rPr lang="en-US" sz="1400" dirty="0" smtClean="0">
                          <a:latin typeface="Times New Roman"/>
                          <a:cs typeface="Times New Roman"/>
                        </a:rPr>
                        <a:t>$1,520,000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Donut 3"/>
          <p:cNvSpPr/>
          <p:nvPr/>
        </p:nvSpPr>
        <p:spPr>
          <a:xfrm>
            <a:off x="6883399" y="1041400"/>
            <a:ext cx="1879601" cy="2717800"/>
          </a:xfrm>
          <a:prstGeom prst="donut">
            <a:avLst>
              <a:gd name="adj" fmla="val 3366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17459" y="3799493"/>
            <a:ext cx="1393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504D"/>
                </a:solidFill>
                <a:latin typeface="Times New Roman"/>
                <a:cs typeface="Times New Roman"/>
              </a:rPr>
              <a:t>5X Savings!</a:t>
            </a:r>
            <a:endParaRPr lang="en-US" b="1" dirty="0">
              <a:solidFill>
                <a:srgbClr val="C0504D"/>
              </a:solidFill>
              <a:latin typeface="Times New Roman"/>
              <a:cs typeface="Times New Roman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533400" y="878462"/>
            <a:ext cx="8610600" cy="0"/>
          </a:xfrm>
          <a:prstGeom prst="line">
            <a:avLst/>
          </a:prstGeom>
          <a:ln>
            <a:gradFill flip="none" rotWithShape="1">
              <a:gsLst>
                <a:gs pos="0">
                  <a:srgbClr val="DDEBCF"/>
                </a:gs>
                <a:gs pos="5000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2862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Office of Personnel </a:t>
            </a:r>
            <a:r>
              <a:rPr lang="en-US" dirty="0" smtClean="0"/>
              <a:t>Management Case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Extensive process of re-engineering of existing midrange application software.</a:t>
            </a:r>
          </a:p>
          <a:p>
            <a:r>
              <a:rPr lang="en-US" dirty="0" smtClean="0"/>
              <a:t>Time to market dramatically reduced with significant increase in quality and adherence to standards.</a:t>
            </a:r>
          </a:p>
          <a:p>
            <a:r>
              <a:rPr lang="en-US" dirty="0" smtClean="0"/>
              <a:t>Established templates, processes and workforce ready for reuse.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9380A-797A-B944-965C-68823ED72D01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8573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198" y="-201358"/>
            <a:ext cx="5996313" cy="1442674"/>
          </a:xfrm>
        </p:spPr>
        <p:txBody>
          <a:bodyPr>
            <a:normAutofit/>
          </a:bodyPr>
          <a:lstStyle/>
          <a:p>
            <a:r>
              <a:rPr lang="en-US" dirty="0" smtClean="0"/>
              <a:t>America Competes</a:t>
            </a:r>
            <a:br>
              <a:rPr lang="en-US" dirty="0" smtClean="0"/>
            </a:br>
            <a:r>
              <a:rPr lang="en-US" dirty="0" smtClean="0"/>
              <a:t>-The Flu App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808" y="1169234"/>
            <a:ext cx="8371911" cy="5446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200" dirty="0" smtClean="0"/>
              <a:t>On </a:t>
            </a:r>
            <a:r>
              <a:rPr lang="en-US" sz="2200" dirty="0"/>
              <a:t>January 4, 2011, President Obama signed </a:t>
            </a:r>
            <a:endParaRPr lang="en-US" sz="2200" dirty="0" smtClean="0"/>
          </a:p>
          <a:p>
            <a:pPr marL="0" indent="0">
              <a:buNone/>
            </a:pPr>
            <a:r>
              <a:rPr lang="en-US" sz="2200" dirty="0" smtClean="0"/>
              <a:t>into </a:t>
            </a:r>
            <a:r>
              <a:rPr lang="en-US" sz="2200" dirty="0"/>
              <a:t>the law the America COMPETES </a:t>
            </a:r>
            <a:r>
              <a:rPr lang="en-US" sz="2200" dirty="0" smtClean="0"/>
              <a:t>Reauthorization </a:t>
            </a:r>
            <a:r>
              <a:rPr lang="en-US" sz="2200" dirty="0"/>
              <a:t>Act, </a:t>
            </a:r>
            <a:endParaRPr lang="en-US" sz="2200" dirty="0" smtClean="0"/>
          </a:p>
          <a:p>
            <a:pPr marL="0" indent="0">
              <a:buNone/>
            </a:pPr>
            <a:r>
              <a:rPr lang="en-US" sz="2200" dirty="0" smtClean="0"/>
              <a:t>granting </a:t>
            </a:r>
            <a:r>
              <a:rPr lang="en-US" sz="2200" dirty="0"/>
              <a:t>all agencies broad authority to conduct prize competitions to spur innovation, solve tough problems, and advance their core missions. </a:t>
            </a:r>
            <a:endParaRPr lang="en-US" sz="22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…</a:t>
            </a:r>
            <a:r>
              <a:rPr lang="en-US" sz="2000" dirty="0"/>
              <a:t>examples of how prizes have enabled the National Aeronautics and Space Administration (NASA), the Department of Defense (DOD), and the Department of Energy (DOE) 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Establish </a:t>
            </a:r>
            <a:r>
              <a:rPr lang="en-US" sz="2000" dirty="0"/>
              <a:t>an ambitious goal without having to predict which team or approach is most likely to succeed; </a:t>
            </a:r>
          </a:p>
          <a:p>
            <a:pPr>
              <a:buFont typeface="Arial"/>
              <a:buChar char="•"/>
            </a:pPr>
            <a:r>
              <a:rPr lang="en-US" sz="2000" dirty="0"/>
              <a:t>Benefit from novel approaches without bearing high levels of risk; </a:t>
            </a:r>
          </a:p>
          <a:p>
            <a:pPr>
              <a:buFont typeface="Arial"/>
              <a:buChar char="•"/>
            </a:pPr>
            <a:r>
              <a:rPr lang="en-US" sz="2000" dirty="0"/>
              <a:t>Reach beyond the “usual suspects” to increase the number of minds tackling </a:t>
            </a:r>
          </a:p>
          <a:p>
            <a:pPr>
              <a:buFont typeface="Arial"/>
              <a:buChar char="•"/>
            </a:pPr>
            <a:r>
              <a:rPr lang="en-US" sz="2000" dirty="0"/>
              <a:t>a problem; </a:t>
            </a:r>
          </a:p>
          <a:p>
            <a:pPr>
              <a:buFont typeface="Arial"/>
              <a:buChar char="•"/>
            </a:pPr>
            <a:r>
              <a:rPr lang="en-US" sz="2000" dirty="0"/>
              <a:t>Bring out-of-discipline perspectives to bear; </a:t>
            </a:r>
          </a:p>
          <a:p>
            <a:pPr>
              <a:buFont typeface="Arial"/>
              <a:buChar char="•"/>
            </a:pPr>
            <a:r>
              <a:rPr lang="en-US" sz="2000" dirty="0"/>
              <a:t>Increase cost-effectiveness to maximize the return on taxpayer dollars; and </a:t>
            </a:r>
          </a:p>
          <a:p>
            <a:pPr>
              <a:buFont typeface="Arial"/>
              <a:buChar char="•"/>
            </a:pPr>
            <a:r>
              <a:rPr lang="en-US" sz="2000" dirty="0"/>
              <a:t>Pay only for success. </a:t>
            </a:r>
            <a:r>
              <a:rPr lang="en-US" sz="2000" dirty="0" smtClean="0"/>
              <a:t> (</a:t>
            </a:r>
            <a:r>
              <a:rPr lang="en-US" sz="1500" dirty="0"/>
              <a:t>Implementation of Federal Prize Authority: Progress Report </a:t>
            </a:r>
            <a:r>
              <a:rPr lang="en-US" sz="1500" dirty="0" smtClean="0"/>
              <a:t> 2012</a:t>
            </a:r>
            <a:r>
              <a:rPr lang="en-US" sz="2000" dirty="0" smtClean="0"/>
              <a:t>)</a:t>
            </a:r>
            <a:endParaRPr lang="en-US" sz="20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0511" y="129696"/>
            <a:ext cx="2395758" cy="1796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2922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r="9804"/>
          <a:stretch/>
        </p:blipFill>
        <p:spPr>
          <a:xfrm>
            <a:off x="1581406" y="1417638"/>
            <a:ext cx="6487902" cy="484390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050738" y="1928005"/>
            <a:ext cx="3390672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dirty="0"/>
              <a:t>http://fluapp.challengepost.com</a:t>
            </a:r>
          </a:p>
        </p:txBody>
      </p:sp>
    </p:spTree>
    <p:extLst>
      <p:ext uri="{BB962C8B-B14F-4D97-AF65-F5344CB8AC3E}">
        <p14:creationId xmlns:p14="http://schemas.microsoft.com/office/powerpoint/2010/main" val="7932256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Talk about the diverse people that compete on the challenges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8654" y="2335956"/>
            <a:ext cx="5719973" cy="426183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587955" y="2026054"/>
            <a:ext cx="3390672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dirty="0"/>
              <a:t>http://fluapp.challengepost.com</a:t>
            </a:r>
          </a:p>
        </p:txBody>
      </p:sp>
    </p:spTree>
    <p:extLst>
      <p:ext uri="{BB962C8B-B14F-4D97-AF65-F5344CB8AC3E}">
        <p14:creationId xmlns:p14="http://schemas.microsoft.com/office/powerpoint/2010/main" val="30350805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908" y="2739510"/>
            <a:ext cx="5247080" cy="394539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570316" y="6228987"/>
            <a:ext cx="3390672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dirty="0"/>
              <a:t>http://fluapp.challengepost.com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15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Talk about cost savings, paying only for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1250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0315" y="2860253"/>
            <a:ext cx="7315200" cy="1143000"/>
          </a:xfrm>
        </p:spPr>
        <p:txBody>
          <a:bodyPr/>
          <a:lstStyle/>
          <a:p>
            <a:pPr algn="ctr"/>
            <a:r>
              <a:rPr lang="en-US" dirty="0" smtClean="0"/>
              <a:t>Republic Systems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9380A-797A-B944-965C-68823ED72D01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4075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15200" cy="20967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Advisory Board</a:t>
            </a:r>
            <a:br>
              <a:rPr lang="en-US" dirty="0" smtClean="0"/>
            </a:br>
            <a:r>
              <a:rPr lang="en-US" sz="2800" dirty="0" smtClean="0"/>
              <a:t>This Advisory Board represents the assembly of the greatest depth of knowledge and experience in open innovation, crowdsourcing and technology platforms. Several additional members completing paperwork.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24416"/>
            <a:ext cx="8229600" cy="3993169"/>
          </a:xfrm>
        </p:spPr>
        <p:txBody>
          <a:bodyPr numCol="2">
            <a:normAutofit fontScale="92500"/>
          </a:bodyPr>
          <a:lstStyle/>
          <a:p>
            <a:r>
              <a:rPr lang="en-US" sz="2400" dirty="0" smtClean="0"/>
              <a:t>Rob Hughes, Founder and President</a:t>
            </a:r>
          </a:p>
          <a:p>
            <a:pPr lvl="1"/>
            <a:r>
              <a:rPr lang="en-US" sz="2400" dirty="0" smtClean="0"/>
              <a:t>Co-founder </a:t>
            </a:r>
            <a:r>
              <a:rPr lang="en-US" sz="2400" dirty="0" err="1" smtClean="0"/>
              <a:t>Tallan</a:t>
            </a:r>
            <a:r>
              <a:rPr lang="en-US" sz="2400" dirty="0" smtClean="0"/>
              <a:t>, </a:t>
            </a:r>
            <a:r>
              <a:rPr lang="en-US" sz="2400" dirty="0" err="1" smtClean="0"/>
              <a:t>topcoder</a:t>
            </a:r>
            <a:r>
              <a:rPr lang="en-US" sz="2400" dirty="0" smtClean="0"/>
              <a:t> </a:t>
            </a:r>
          </a:p>
          <a:p>
            <a:pPr marL="457200" lvl="1" indent="0">
              <a:buNone/>
            </a:pPr>
            <a:endParaRPr lang="en-US" sz="2400" dirty="0" smtClean="0"/>
          </a:p>
          <a:p>
            <a:r>
              <a:rPr lang="en-US" sz="2400" dirty="0" smtClean="0"/>
              <a:t>Jack Hughes, Cofounder</a:t>
            </a:r>
          </a:p>
          <a:p>
            <a:pPr lvl="1"/>
            <a:r>
              <a:rPr lang="en-US" sz="2400" dirty="0" smtClean="0"/>
              <a:t>Founder/Co-founder </a:t>
            </a:r>
            <a:r>
              <a:rPr lang="en-US" sz="2400" dirty="0" err="1" smtClean="0"/>
              <a:t>Tallan</a:t>
            </a:r>
            <a:r>
              <a:rPr lang="en-US" sz="2400" dirty="0" smtClean="0"/>
              <a:t>, </a:t>
            </a:r>
            <a:r>
              <a:rPr lang="en-US" sz="2400" dirty="0" err="1" smtClean="0"/>
              <a:t>topcoder</a:t>
            </a:r>
            <a:r>
              <a:rPr lang="en-US" sz="2400" dirty="0" smtClean="0"/>
              <a:t>, </a:t>
            </a:r>
            <a:r>
              <a:rPr lang="en-US" sz="2400" dirty="0" err="1" smtClean="0"/>
              <a:t>Tongal</a:t>
            </a:r>
            <a:endParaRPr lang="en-US" sz="2400" dirty="0" smtClean="0"/>
          </a:p>
          <a:p>
            <a:pPr lvl="1"/>
            <a:r>
              <a:rPr lang="en-US" sz="2400" dirty="0" smtClean="0"/>
              <a:t>Chairman Christopher and Dana Reeve Foundation</a:t>
            </a:r>
          </a:p>
          <a:p>
            <a:endParaRPr lang="en-US" sz="2400" dirty="0" smtClean="0"/>
          </a:p>
          <a:p>
            <a:r>
              <a:rPr lang="en-US" sz="2400" dirty="0" err="1" smtClean="0"/>
              <a:t>Karim</a:t>
            </a:r>
            <a:r>
              <a:rPr lang="en-US" sz="2400" dirty="0" smtClean="0"/>
              <a:t> </a:t>
            </a:r>
            <a:r>
              <a:rPr lang="en-US" sz="2400" dirty="0" err="1" smtClean="0"/>
              <a:t>Lakhani</a:t>
            </a:r>
            <a:r>
              <a:rPr lang="en-US" sz="2400" dirty="0" smtClean="0"/>
              <a:t>, Co-Founder</a:t>
            </a:r>
          </a:p>
          <a:p>
            <a:pPr lvl="1"/>
            <a:r>
              <a:rPr lang="en-US" sz="2400" dirty="0" smtClean="0"/>
              <a:t> Professor Harvard Business School</a:t>
            </a:r>
          </a:p>
          <a:p>
            <a:pPr lvl="1"/>
            <a:r>
              <a:rPr lang="en-US" sz="2400" dirty="0" smtClean="0"/>
              <a:t>Co-founder NASA Center of Excellence in Open Innovation</a:t>
            </a:r>
          </a:p>
          <a:p>
            <a:r>
              <a:rPr lang="en-US" sz="2400" dirty="0" smtClean="0"/>
              <a:t>Ira </a:t>
            </a:r>
            <a:r>
              <a:rPr lang="en-US" sz="2400" dirty="0" err="1" smtClean="0"/>
              <a:t>Heffan</a:t>
            </a:r>
            <a:r>
              <a:rPr lang="en-US" sz="2400" dirty="0" smtClean="0"/>
              <a:t>, Counsel </a:t>
            </a:r>
          </a:p>
          <a:p>
            <a:pPr lvl="1"/>
            <a:r>
              <a:rPr lang="en-US" sz="2400" dirty="0" smtClean="0"/>
              <a:t>General Counsel, </a:t>
            </a:r>
            <a:r>
              <a:rPr lang="en-US" sz="2400" dirty="0" err="1" smtClean="0"/>
              <a:t>topcoder</a:t>
            </a:r>
            <a:endParaRPr lang="en-US" sz="2400" dirty="0" smtClean="0"/>
          </a:p>
          <a:p>
            <a:pPr lvl="1"/>
            <a:r>
              <a:rPr lang="en-US" sz="2400" dirty="0" smtClean="0"/>
              <a:t>Recognized Intellectual Property/OS Attorney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9380A-797A-B944-965C-68823ED72D01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6513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Business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Partner with government leaders in open innovation to supply </a:t>
            </a:r>
            <a:r>
              <a:rPr lang="en-US" dirty="0" err="1" smtClean="0"/>
              <a:t>SaaS</a:t>
            </a:r>
            <a:r>
              <a:rPr lang="en-US" dirty="0" smtClean="0"/>
              <a:t> and cloud based solutions to federal and state governments. </a:t>
            </a:r>
          </a:p>
          <a:p>
            <a:r>
              <a:rPr lang="en-US" dirty="0"/>
              <a:t>Leverage dream team of open innovation leaders to deliver extreme value solutions </a:t>
            </a:r>
            <a:r>
              <a:rPr lang="en-US" dirty="0" smtClean="0"/>
              <a:t>to the most </a:t>
            </a:r>
            <a:r>
              <a:rPr lang="en-US" dirty="0"/>
              <a:t>frustrating </a:t>
            </a:r>
            <a:r>
              <a:rPr lang="en-US" dirty="0" smtClean="0"/>
              <a:t>government large scale </a:t>
            </a:r>
            <a:r>
              <a:rPr lang="en-US" dirty="0"/>
              <a:t>system problems</a:t>
            </a:r>
            <a:r>
              <a:rPr lang="en-US" dirty="0" smtClean="0"/>
              <a:t>.</a:t>
            </a:r>
          </a:p>
          <a:p>
            <a:r>
              <a:rPr lang="en-US" dirty="0" smtClean="0"/>
              <a:t>Directly attack the market share enjoyed by the inefficient, bloated industrial complex that has grown to serve government.</a:t>
            </a:r>
          </a:p>
          <a:p>
            <a:r>
              <a:rPr lang="en-US" dirty="0" smtClean="0"/>
              <a:t>Make heavy use of open source and social platforms to synthesize light solutions that grow quickly in functionality, stability and usage.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9380A-797A-B944-965C-68823ED72D01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017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6695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 smtClean="0">
                <a:latin typeface="+mn-lt"/>
                <a:cs typeface="Times New Roman"/>
              </a:rPr>
              <a:t>What is </a:t>
            </a:r>
            <a:r>
              <a:rPr lang="en-US" sz="3000" b="1" dirty="0" err="1" smtClean="0">
                <a:latin typeface="+mn-lt"/>
                <a:cs typeface="Times New Roman"/>
              </a:rPr>
              <a:t>crowdsourcing</a:t>
            </a:r>
            <a:r>
              <a:rPr lang="en-US" sz="3000" b="1" dirty="0" smtClean="0">
                <a:latin typeface="+mn-lt"/>
                <a:cs typeface="Times New Roman"/>
              </a:rPr>
              <a:t>?</a:t>
            </a:r>
            <a:endParaRPr lang="en-US" sz="3000" b="1" dirty="0">
              <a:latin typeface="+mn-lt"/>
              <a:cs typeface="Times New Roman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9380A-797A-B944-965C-68823ED72D0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2566" y="6513909"/>
            <a:ext cx="826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cs typeface="Times New Roman"/>
              </a:rPr>
              <a:t>Replicated from: “Using Crowdsourcing in Government.” IBM Center for the Business of Government. Daren C. </a:t>
            </a:r>
            <a:r>
              <a:rPr lang="en-US" sz="1000" dirty="0" err="1" smtClean="0">
                <a:cs typeface="Times New Roman"/>
              </a:rPr>
              <a:t>Brabham</a:t>
            </a:r>
            <a:r>
              <a:rPr lang="en-US" sz="1000" dirty="0" smtClean="0">
                <a:cs typeface="Times New Roman"/>
              </a:rPr>
              <a:t>, USC. 2013.</a:t>
            </a:r>
            <a:endParaRPr lang="en-US" sz="1000" dirty="0">
              <a:cs typeface="Times New Roman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39700" y="1007533"/>
            <a:ext cx="90043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rgbClr val="000000"/>
                </a:solidFill>
                <a:cs typeface="Times New Roman"/>
              </a:rPr>
              <a:t>Crowdsourcing is a blend of traditional top-down production and bottom-up user production.   </a:t>
            </a:r>
            <a:endParaRPr lang="en-US" sz="2400" dirty="0">
              <a:solidFill>
                <a:srgbClr val="000000"/>
              </a:solidFill>
              <a:cs typeface="Times New Roman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990600" y="1923428"/>
            <a:ext cx="7505700" cy="4505636"/>
            <a:chOff x="990600" y="1707528"/>
            <a:chExt cx="7505700" cy="4505636"/>
          </a:xfrm>
        </p:grpSpPr>
        <p:graphicFrame>
          <p:nvGraphicFramePr>
            <p:cNvPr id="6" name="Diagram 5"/>
            <p:cNvGraphicFramePr/>
            <p:nvPr>
              <p:extLst>
                <p:ext uri="{D42A27DB-BD31-4B8C-83A1-F6EECF244321}">
                  <p14:modId xmlns:p14="http://schemas.microsoft.com/office/powerpoint/2010/main" val="1450039082"/>
                </p:ext>
              </p:extLst>
            </p:nvPr>
          </p:nvGraphicFramePr>
          <p:xfrm>
            <a:off x="990600" y="1707528"/>
            <a:ext cx="7505700" cy="450563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11" name="TextBox 10"/>
            <p:cNvSpPr txBox="1"/>
            <p:nvPr/>
          </p:nvSpPr>
          <p:spPr>
            <a:xfrm>
              <a:off x="2545947" y="2062098"/>
              <a:ext cx="1473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cs typeface="Times New Roman"/>
                </a:rPr>
                <a:t>Traditional production</a:t>
              </a:r>
              <a:endParaRPr lang="en-US" b="1" dirty="0">
                <a:cs typeface="Times New Roman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837098" y="2193732"/>
              <a:ext cx="17637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cs typeface="Times New Roman"/>
                </a:rPr>
                <a:t>Crowdsourcing</a:t>
              </a:r>
              <a:endParaRPr lang="en-US" b="1" dirty="0">
                <a:cs typeface="Times New Roman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905000" y="2749406"/>
              <a:ext cx="1706049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cs typeface="Times New Roman"/>
                </a:rPr>
                <a:t>Top-down, hierarchical process</a:t>
              </a:r>
            </a:p>
            <a:p>
              <a:endParaRPr lang="en-US" sz="1400" dirty="0">
                <a:cs typeface="Times New Roman"/>
              </a:endParaRPr>
            </a:p>
            <a:p>
              <a:r>
                <a:rPr lang="en-US" sz="1400" dirty="0" smtClean="0">
                  <a:cs typeface="Times New Roman"/>
                </a:rPr>
                <a:t>Locus of control in the organization</a:t>
              </a:r>
            </a:p>
            <a:p>
              <a:endParaRPr lang="en-US" sz="1400" dirty="0">
                <a:cs typeface="Times New Roman"/>
              </a:endParaRPr>
            </a:p>
            <a:p>
              <a:r>
                <a:rPr lang="en-US" sz="1400" dirty="0" smtClean="0">
                  <a:cs typeface="Times New Roman"/>
                </a:rPr>
                <a:t>Examples: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400" dirty="0" smtClean="0">
                  <a:cs typeface="Times New Roman"/>
                </a:rPr>
                <a:t>In-house product development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400" dirty="0" smtClean="0">
                  <a:cs typeface="Times New Roman"/>
                </a:rPr>
                <a:t>Simple voting, marketing campaigns</a:t>
              </a:r>
              <a:endParaRPr lang="en-US" sz="1400" dirty="0">
                <a:cs typeface="Times New Roman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860647" y="2062098"/>
              <a:ext cx="1371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cs typeface="Times New Roman"/>
                </a:rPr>
                <a:t>User production</a:t>
              </a:r>
              <a:endParaRPr lang="en-US" b="1" dirty="0">
                <a:cs typeface="Times New Roman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700175" y="2749406"/>
              <a:ext cx="1706049" cy="2462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cs typeface="Times New Roman"/>
                </a:rPr>
                <a:t>Bottom-up, grassroots process</a:t>
              </a:r>
            </a:p>
            <a:p>
              <a:endParaRPr lang="en-US" sz="1400" dirty="0">
                <a:cs typeface="Times New Roman"/>
              </a:endParaRPr>
            </a:p>
            <a:p>
              <a:r>
                <a:rPr lang="en-US" sz="1400" dirty="0" smtClean="0">
                  <a:cs typeface="Times New Roman"/>
                </a:rPr>
                <a:t>Locus of control in the online community</a:t>
              </a:r>
            </a:p>
            <a:p>
              <a:endParaRPr lang="en-US" sz="1400" dirty="0">
                <a:cs typeface="Times New Roman"/>
              </a:endParaRPr>
            </a:p>
            <a:p>
              <a:r>
                <a:rPr lang="en-US" sz="1400" dirty="0" smtClean="0">
                  <a:cs typeface="Times New Roman"/>
                </a:rPr>
                <a:t>Examples: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400" dirty="0" smtClean="0">
                  <a:cs typeface="Times New Roman"/>
                </a:rPr>
                <a:t>Open source software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400" dirty="0" smtClean="0">
                  <a:cs typeface="Times New Roman"/>
                </a:rPr>
                <a:t>Wikipedia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400" dirty="0" smtClean="0">
                  <a:cs typeface="Times New Roman"/>
                </a:rPr>
                <a:t>YouTube</a:t>
              </a:r>
              <a:endParaRPr lang="en-US" sz="1400" dirty="0">
                <a:cs typeface="Times New Roman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837098" y="2563064"/>
              <a:ext cx="1706049" cy="3108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cs typeface="Times New Roman"/>
                </a:rPr>
                <a:t>Shared top-down and bottom-up process</a:t>
              </a:r>
            </a:p>
            <a:p>
              <a:endParaRPr lang="en-US" sz="1400" dirty="0">
                <a:cs typeface="Times New Roman"/>
              </a:endParaRPr>
            </a:p>
            <a:p>
              <a:r>
                <a:rPr lang="en-US" sz="1400" dirty="0" smtClean="0">
                  <a:cs typeface="Times New Roman"/>
                </a:rPr>
                <a:t>Locus of control in between organization and online community</a:t>
              </a:r>
            </a:p>
            <a:p>
              <a:endParaRPr lang="en-US" sz="1400" dirty="0">
                <a:cs typeface="Times New Roman"/>
              </a:endParaRPr>
            </a:p>
            <a:p>
              <a:r>
                <a:rPr lang="en-US" sz="1400" dirty="0" smtClean="0">
                  <a:cs typeface="Times New Roman"/>
                </a:rPr>
                <a:t>Examples: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400" dirty="0" smtClean="0">
                  <a:cs typeface="Times New Roman"/>
                </a:rPr>
                <a:t>Peer to Patent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400" dirty="0" err="1" smtClean="0">
                  <a:cs typeface="Times New Roman"/>
                </a:rPr>
                <a:t>Innocentive</a:t>
              </a:r>
              <a:endParaRPr lang="en-US" sz="1400" dirty="0" smtClean="0">
                <a:cs typeface="Times New Roman"/>
              </a:endParaRPr>
            </a:p>
            <a:p>
              <a:pPr marL="285750" indent="-285750">
                <a:buFont typeface="Arial"/>
                <a:buChar char="•"/>
              </a:pPr>
              <a:r>
                <a:rPr lang="en-US" sz="1400" dirty="0" smtClean="0">
                  <a:cs typeface="Times New Roman"/>
                </a:rPr>
                <a:t>Amazon Mechanical Turk</a:t>
              </a:r>
            </a:p>
          </p:txBody>
        </p:sp>
      </p:grpSp>
      <p:cxnSp>
        <p:nvCxnSpPr>
          <p:cNvPr id="23" name="Straight Connector 22"/>
          <p:cNvCxnSpPr/>
          <p:nvPr/>
        </p:nvCxnSpPr>
        <p:spPr>
          <a:xfrm>
            <a:off x="533400" y="878462"/>
            <a:ext cx="8610600" cy="0"/>
          </a:xfrm>
          <a:prstGeom prst="line">
            <a:avLst/>
          </a:prstGeom>
          <a:ln>
            <a:gradFill flip="none" rotWithShape="1">
              <a:gsLst>
                <a:gs pos="0">
                  <a:srgbClr val="DDEBCF"/>
                </a:gs>
                <a:gs pos="5000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3863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RSI version of open source Provider Enrollment module on multiple private clouds. </a:t>
            </a:r>
          </a:p>
          <a:p>
            <a:r>
              <a:rPr lang="en-US" dirty="0" smtClean="0"/>
              <a:t>Apply new functionality from MN to OS stack. Aggressively market to all states. </a:t>
            </a:r>
          </a:p>
          <a:p>
            <a:r>
              <a:rPr lang="en-US" dirty="0" smtClean="0"/>
              <a:t>Seek federal and state funding for the development of new modules.</a:t>
            </a:r>
          </a:p>
          <a:p>
            <a:r>
              <a:rPr lang="en-US" dirty="0" smtClean="0"/>
              <a:t>Framework Solutions are mobile/social apps combined with existing open source and commercial apps.</a:t>
            </a:r>
          </a:p>
          <a:p>
            <a:r>
              <a:rPr lang="en-US" dirty="0" smtClean="0"/>
              <a:t>Republic Systems provides resources for discovery and specification.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9380A-797A-B944-965C-68823ED72D01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7669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324272" y="1901237"/>
            <a:ext cx="2715838" cy="4353880"/>
          </a:xfrm>
          <a:prstGeom prst="rect">
            <a:avLst/>
          </a:prstGeom>
          <a:solidFill>
            <a:schemeClr val="bg2">
              <a:lumMod val="75000"/>
              <a:alpha val="14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87220"/>
          </a:xfrm>
        </p:spPr>
        <p:txBody>
          <a:bodyPr anchor="t">
            <a:normAutofit/>
          </a:bodyPr>
          <a:lstStyle/>
          <a:p>
            <a:pPr algn="l"/>
            <a:r>
              <a:rPr lang="en-US" sz="2400" dirty="0" smtClean="0"/>
              <a:t>When launching the new company we will initially choose one of three technology strategies.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24272" y="1378017"/>
            <a:ext cx="2715838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Implement solutions using each state’s hardware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4272" y="1972399"/>
            <a:ext cx="271583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Description</a:t>
            </a:r>
            <a:r>
              <a:rPr lang="en-US" sz="1400" dirty="0" smtClean="0"/>
              <a:t>:  Charge states to install and service provider enrollment software in the state’s hardware.  Build new software on TC platform and continue same model.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4272" y="3377436"/>
            <a:ext cx="271583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Benefits</a:t>
            </a:r>
            <a:r>
              <a:rPr lang="en-US" sz="1400" dirty="0" smtClean="0"/>
              <a:t>:  1) immediate revenue; 2) minimum upfront investment; 3) states are accustomed to this type of service; 4) shortest time to market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4272" y="4552803"/>
            <a:ext cx="271583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Disadvantages</a:t>
            </a:r>
            <a:r>
              <a:rPr lang="en-US" sz="1400" dirty="0" smtClean="0"/>
              <a:t>:  1) less differentiated approach compared to competitors; 2) less upside in data storage and analytics; 3) long-run more costly for states; 4) costly to move to cloud in later </a:t>
            </a:r>
            <a:r>
              <a:rPr lang="en-US" sz="1400" dirty="0" err="1" smtClean="0"/>
              <a:t>laters</a:t>
            </a:r>
            <a:r>
              <a:rPr lang="en-US" sz="1400" dirty="0" smtClean="0"/>
              <a:t>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256291" y="1901237"/>
            <a:ext cx="2715838" cy="4353880"/>
          </a:xfrm>
          <a:prstGeom prst="rect">
            <a:avLst/>
          </a:prstGeom>
          <a:solidFill>
            <a:schemeClr val="bg2">
              <a:lumMod val="75000"/>
              <a:alpha val="14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256291" y="1378017"/>
            <a:ext cx="2715838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Individual cloud virtual machines for every state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56291" y="1972399"/>
            <a:ext cx="271583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Description</a:t>
            </a:r>
            <a:r>
              <a:rPr lang="en-US" sz="1400" dirty="0" smtClean="0"/>
              <a:t>:  Provide each state with unique portal to access customized software in cloud. Charge for development, storage, and BOP services.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56291" y="3377436"/>
            <a:ext cx="271583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Benefits</a:t>
            </a:r>
            <a:r>
              <a:rPr lang="en-US" sz="1400" dirty="0" smtClean="0"/>
              <a:t>:  1) cloud storage provides cost savings to states over centralized hardware; 2)  cloud data service revenue; 3) relatively short time to market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256291" y="4552803"/>
            <a:ext cx="27158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Disadvantages</a:t>
            </a:r>
            <a:r>
              <a:rPr lang="en-US" sz="1400" dirty="0" smtClean="0"/>
              <a:t>:  1) cost to set-up each portal and integrate with state’s infrastructure; 2) moving to </a:t>
            </a:r>
            <a:r>
              <a:rPr lang="en-US" sz="1400" dirty="0" err="1" smtClean="0"/>
              <a:t>SaaS</a:t>
            </a:r>
            <a:r>
              <a:rPr lang="en-US" sz="1400" dirty="0" smtClean="0"/>
              <a:t> platform later will be costly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174804" y="1901237"/>
            <a:ext cx="2715838" cy="4353880"/>
          </a:xfrm>
          <a:prstGeom prst="rect">
            <a:avLst/>
          </a:prstGeom>
          <a:solidFill>
            <a:schemeClr val="bg2">
              <a:lumMod val="75000"/>
              <a:alpha val="14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6174804" y="1378017"/>
            <a:ext cx="2715838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</a:rPr>
              <a:t>Healthforce.com</a:t>
            </a:r>
            <a:r>
              <a:rPr lang="en-US" sz="1400" dirty="0" smtClean="0">
                <a:solidFill>
                  <a:schemeClr val="bg1"/>
                </a:solidFill>
              </a:rPr>
              <a:t> web-services approach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74804" y="1972399"/>
            <a:ext cx="271583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Description</a:t>
            </a:r>
            <a:r>
              <a:rPr lang="en-US" sz="1400" dirty="0" smtClean="0"/>
              <a:t>:  Start building web-services platform to host provider enrollment.  Single portal for all states.  One virtual machine for all data processing.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174804" y="3377436"/>
            <a:ext cx="271583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Benefits</a:t>
            </a:r>
            <a:r>
              <a:rPr lang="en-US" sz="1400" dirty="0" smtClean="0"/>
              <a:t>:  1) lower long-term integration costs; 2) most differentiated offering; 3) allows states data to talk with one another sooner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174804" y="4552803"/>
            <a:ext cx="271583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Disadvantages</a:t>
            </a:r>
            <a:r>
              <a:rPr lang="en-US" sz="1400" dirty="0" smtClean="0"/>
              <a:t>:  1) most costly to build; 2) longest time to market; 3) technically sophisticated; 4) new offering to states, may be a difficult sell at first</a:t>
            </a: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1A291-B85C-CC4F-9D03-7AD6D72BECDB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8993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87220"/>
          </a:xfrm>
        </p:spPr>
        <p:txBody>
          <a:bodyPr anchor="t">
            <a:normAutofit/>
          </a:bodyPr>
          <a:lstStyle/>
          <a:p>
            <a:pPr algn="l"/>
            <a:r>
              <a:rPr lang="en-US" sz="2400" dirty="0" smtClean="0"/>
              <a:t>To implement </a:t>
            </a:r>
            <a:r>
              <a:rPr lang="en-US" sz="2400" i="1" dirty="0" smtClean="0"/>
              <a:t>stage 1 </a:t>
            </a:r>
            <a:r>
              <a:rPr lang="en-US" sz="2400" dirty="0" smtClean="0"/>
              <a:t>and</a:t>
            </a:r>
            <a:r>
              <a:rPr lang="en-US" sz="2400" i="1" dirty="0" smtClean="0"/>
              <a:t> </a:t>
            </a:r>
            <a:r>
              <a:rPr lang="en-US" sz="2400" dirty="0" smtClean="0"/>
              <a:t>execute for 5 states</a:t>
            </a:r>
            <a:r>
              <a:rPr lang="en-US" sz="2400" i="1" dirty="0" smtClean="0"/>
              <a:t>,</a:t>
            </a:r>
            <a:r>
              <a:rPr lang="en-US" sz="2400" dirty="0" smtClean="0"/>
              <a:t> we will need to start with the following technical team.</a:t>
            </a:r>
            <a:endParaRPr lang="en-US" sz="2400" dirty="0"/>
          </a:p>
        </p:txBody>
      </p:sp>
      <p:sp>
        <p:nvSpPr>
          <p:cNvPr id="24" name="Rectangle 23"/>
          <p:cNvSpPr/>
          <p:nvPr/>
        </p:nvSpPr>
        <p:spPr>
          <a:xfrm>
            <a:off x="3580584" y="1281821"/>
            <a:ext cx="2004055" cy="510127"/>
          </a:xfrm>
          <a:prstGeom prst="rect">
            <a:avLst/>
          </a:prstGeom>
          <a:solidFill>
            <a:schemeClr val="tx2">
              <a:lumMod val="60000"/>
              <a:lumOff val="40000"/>
              <a:alpha val="90000"/>
            </a:schemeClr>
          </a:solidFill>
          <a:ln>
            <a:solidFill>
              <a:schemeClr val="tx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Calibri"/>
                <a:cs typeface="Calibri"/>
              </a:rPr>
              <a:t>Project Manager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79747" y="2404774"/>
            <a:ext cx="2004055" cy="510127"/>
          </a:xfrm>
          <a:prstGeom prst="rect">
            <a:avLst/>
          </a:prstGeom>
          <a:solidFill>
            <a:schemeClr val="tx2">
              <a:lumMod val="60000"/>
              <a:lumOff val="40000"/>
              <a:alpha val="90000"/>
            </a:schemeClr>
          </a:solidFill>
          <a:ln>
            <a:solidFill>
              <a:schemeClr val="tx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Calibri"/>
                <a:cs typeface="Calibri"/>
              </a:rPr>
              <a:t>Business Analyst (1)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501075" y="2404774"/>
            <a:ext cx="2004055" cy="510127"/>
          </a:xfrm>
          <a:prstGeom prst="rect">
            <a:avLst/>
          </a:prstGeom>
          <a:solidFill>
            <a:schemeClr val="tx2">
              <a:lumMod val="60000"/>
              <a:lumOff val="40000"/>
              <a:alpha val="90000"/>
            </a:schemeClr>
          </a:solidFill>
          <a:ln>
            <a:solidFill>
              <a:schemeClr val="tx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Calibri"/>
                <a:cs typeface="Calibri"/>
              </a:rPr>
              <a:t>Technical </a:t>
            </a:r>
            <a:r>
              <a:rPr lang="en-US" sz="1400" dirty="0" err="1" smtClean="0">
                <a:latin typeface="Calibri"/>
                <a:cs typeface="Calibri"/>
              </a:rPr>
              <a:t>Architc</a:t>
            </a:r>
            <a:r>
              <a:rPr lang="en-US" sz="1400" dirty="0" smtClean="0">
                <a:latin typeface="Calibri"/>
                <a:cs typeface="Calibri"/>
              </a:rPr>
              <a:t>. (1)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622403" y="2404774"/>
            <a:ext cx="2004055" cy="510127"/>
          </a:xfrm>
          <a:prstGeom prst="rect">
            <a:avLst/>
          </a:prstGeom>
          <a:solidFill>
            <a:schemeClr val="tx2">
              <a:lumMod val="60000"/>
              <a:lumOff val="40000"/>
              <a:alpha val="90000"/>
            </a:schemeClr>
          </a:solidFill>
          <a:ln>
            <a:solidFill>
              <a:schemeClr val="tx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Calibri"/>
                <a:cs typeface="Calibri"/>
              </a:rPr>
              <a:t>Quality Control Programmer (2)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743732" y="2404774"/>
            <a:ext cx="2004055" cy="510127"/>
          </a:xfrm>
          <a:prstGeom prst="rect">
            <a:avLst/>
          </a:prstGeom>
          <a:solidFill>
            <a:schemeClr val="tx2">
              <a:lumMod val="60000"/>
              <a:lumOff val="40000"/>
              <a:alpha val="90000"/>
            </a:schemeClr>
          </a:solidFill>
          <a:ln>
            <a:solidFill>
              <a:schemeClr val="tx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Calibri"/>
                <a:cs typeface="Calibri"/>
              </a:rPr>
              <a:t>Director of Security (1)</a:t>
            </a:r>
            <a:endParaRPr lang="en-US" sz="1400" dirty="0">
              <a:latin typeface="Calibri"/>
              <a:cs typeface="Calibri"/>
            </a:endParaRPr>
          </a:p>
        </p:txBody>
      </p:sp>
      <p:cxnSp>
        <p:nvCxnSpPr>
          <p:cNvPr id="4" name="Elbow Connector 3"/>
          <p:cNvCxnSpPr>
            <a:stCxn id="24" idx="2"/>
            <a:endCxn id="25" idx="0"/>
          </p:cNvCxnSpPr>
          <p:nvPr/>
        </p:nvCxnSpPr>
        <p:spPr>
          <a:xfrm rot="5400000">
            <a:off x="2675781" y="497943"/>
            <a:ext cx="612826" cy="3200837"/>
          </a:xfrm>
          <a:prstGeom prst="bentConnector3">
            <a:avLst/>
          </a:prstGeom>
          <a:ln>
            <a:solidFill>
              <a:schemeClr val="tx2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24" idx="2"/>
            <a:endCxn id="26" idx="0"/>
          </p:cNvCxnSpPr>
          <p:nvPr/>
        </p:nvCxnSpPr>
        <p:spPr>
          <a:xfrm rot="5400000">
            <a:off x="3736445" y="1558607"/>
            <a:ext cx="612826" cy="1079509"/>
          </a:xfrm>
          <a:prstGeom prst="bentConnector3">
            <a:avLst>
              <a:gd name="adj1" fmla="val 50000"/>
            </a:avLst>
          </a:prstGeom>
          <a:ln>
            <a:solidFill>
              <a:schemeClr val="tx2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24" idx="2"/>
            <a:endCxn id="27" idx="0"/>
          </p:cNvCxnSpPr>
          <p:nvPr/>
        </p:nvCxnSpPr>
        <p:spPr>
          <a:xfrm rot="16200000" flipH="1">
            <a:off x="4797108" y="1577451"/>
            <a:ext cx="612826" cy="1041819"/>
          </a:xfrm>
          <a:prstGeom prst="bentConnector3">
            <a:avLst>
              <a:gd name="adj1" fmla="val 50000"/>
            </a:avLst>
          </a:prstGeom>
          <a:ln>
            <a:solidFill>
              <a:schemeClr val="tx2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0"/>
          <p:cNvCxnSpPr>
            <a:stCxn id="24" idx="2"/>
            <a:endCxn id="28" idx="0"/>
          </p:cNvCxnSpPr>
          <p:nvPr/>
        </p:nvCxnSpPr>
        <p:spPr>
          <a:xfrm rot="16200000" flipH="1">
            <a:off x="5857773" y="516787"/>
            <a:ext cx="612826" cy="3163148"/>
          </a:xfrm>
          <a:prstGeom prst="bentConnector3">
            <a:avLst>
              <a:gd name="adj1" fmla="val 50000"/>
            </a:avLst>
          </a:prstGeom>
          <a:ln>
            <a:solidFill>
              <a:schemeClr val="tx2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79747" y="3026403"/>
            <a:ext cx="836804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Project Manager</a:t>
            </a:r>
          </a:p>
          <a:p>
            <a:pPr marL="91440" indent="-91440">
              <a:buFont typeface="Arial"/>
              <a:buChar char="•"/>
            </a:pPr>
            <a:r>
              <a:rPr lang="en-US" sz="1400" dirty="0" smtClean="0"/>
              <a:t> Execute technical implementation plan using crowdsourcing</a:t>
            </a:r>
          </a:p>
          <a:p>
            <a:pPr marL="91440" indent="-91440">
              <a:buFont typeface="Arial"/>
              <a:buChar char="•"/>
            </a:pPr>
            <a:r>
              <a:rPr lang="en-US" sz="1400" dirty="0"/>
              <a:t> </a:t>
            </a:r>
            <a:r>
              <a:rPr lang="en-US" sz="1400" dirty="0" smtClean="0"/>
              <a:t>Manages core product and customer product</a:t>
            </a:r>
          </a:p>
          <a:p>
            <a:pPr marL="91440" indent="-91440">
              <a:buFont typeface="Arial"/>
              <a:buChar char="•"/>
            </a:pPr>
            <a:endParaRPr lang="en-US" sz="800" dirty="0" smtClean="0"/>
          </a:p>
          <a:p>
            <a:r>
              <a:rPr lang="en-US" sz="1400" b="1" dirty="0" smtClean="0"/>
              <a:t>Business Analyst</a:t>
            </a:r>
          </a:p>
          <a:p>
            <a:pPr marL="91440" indent="-91440">
              <a:buFont typeface="Arial"/>
              <a:buChar char="•"/>
            </a:pPr>
            <a:r>
              <a:rPr lang="en-US" sz="1400" b="1" dirty="0"/>
              <a:t> </a:t>
            </a:r>
            <a:r>
              <a:rPr lang="en-US" sz="1400" dirty="0"/>
              <a:t>O</a:t>
            </a:r>
            <a:r>
              <a:rPr lang="en-US" sz="1400" dirty="0" smtClean="0"/>
              <a:t>ne for every 5 states, responsible for documenting states enrollment requirements</a:t>
            </a:r>
          </a:p>
          <a:p>
            <a:pPr marL="91440" indent="-91440">
              <a:buFont typeface="Arial"/>
              <a:buChar char="•"/>
            </a:pPr>
            <a:r>
              <a:rPr lang="en-US" sz="1400" b="1" dirty="0"/>
              <a:t> </a:t>
            </a:r>
            <a:r>
              <a:rPr lang="en-US" sz="1400" dirty="0" smtClean="0"/>
              <a:t>Convince states portal is the way to go</a:t>
            </a:r>
          </a:p>
          <a:p>
            <a:pPr marL="91440" indent="-91440">
              <a:buFont typeface="Arial"/>
              <a:buChar char="•"/>
            </a:pPr>
            <a:endParaRPr lang="en-US" sz="800" dirty="0" smtClean="0"/>
          </a:p>
          <a:p>
            <a:r>
              <a:rPr lang="en-US" sz="1400" b="1" dirty="0" smtClean="0"/>
              <a:t>Technical Architect</a:t>
            </a:r>
          </a:p>
          <a:p>
            <a:pPr marL="91440" indent="-91440">
              <a:buFont typeface="Arial"/>
              <a:buChar char="•"/>
            </a:pPr>
            <a:r>
              <a:rPr lang="en-US" sz="1400" dirty="0" smtClean="0"/>
              <a:t> Design architectural plan based on strategic technical implementation plan, architectural tweaks for each state</a:t>
            </a:r>
          </a:p>
          <a:p>
            <a:pPr marL="91440" indent="-91440">
              <a:buFont typeface="Arial"/>
              <a:buChar char="•"/>
            </a:pPr>
            <a:r>
              <a:rPr lang="en-US" sz="1400" dirty="0"/>
              <a:t> </a:t>
            </a:r>
            <a:r>
              <a:rPr lang="en-US" sz="1400" dirty="0" smtClean="0"/>
              <a:t>manage </a:t>
            </a:r>
            <a:r>
              <a:rPr lang="en-US" sz="1400" dirty="0" err="1" smtClean="0"/>
              <a:t>crowdsourced</a:t>
            </a:r>
            <a:r>
              <a:rPr lang="en-US" sz="1400" dirty="0"/>
              <a:t> </a:t>
            </a:r>
            <a:r>
              <a:rPr lang="en-US" sz="1400" dirty="0" smtClean="0"/>
              <a:t>game plans and execution</a:t>
            </a:r>
          </a:p>
          <a:p>
            <a:pPr marL="91440" indent="-91440">
              <a:buFont typeface="Arial"/>
              <a:buChar char="•"/>
            </a:pPr>
            <a:endParaRPr lang="en-US" sz="800" dirty="0" smtClean="0"/>
          </a:p>
          <a:p>
            <a:r>
              <a:rPr lang="en-US" sz="1400" b="1" dirty="0" smtClean="0"/>
              <a:t>Quality Control Programmer</a:t>
            </a:r>
            <a:endParaRPr lang="en-US" sz="1400" dirty="0" smtClean="0"/>
          </a:p>
          <a:p>
            <a:pPr marL="91440" indent="-91440">
              <a:buFont typeface="Arial"/>
              <a:buChar char="•"/>
            </a:pPr>
            <a:r>
              <a:rPr lang="en-US" sz="1400" dirty="0" smtClean="0"/>
              <a:t>lead development role, responsible for setting up continuous test/integration systems with crowdsourcing</a:t>
            </a:r>
          </a:p>
          <a:p>
            <a:pPr marL="91440" indent="-91440">
              <a:buFont typeface="Arial"/>
              <a:buChar char="•"/>
            </a:pPr>
            <a:r>
              <a:rPr lang="en-US" sz="1400" dirty="0"/>
              <a:t> </a:t>
            </a:r>
            <a:r>
              <a:rPr lang="en-US" sz="1400" dirty="0" smtClean="0"/>
              <a:t>ensure final tweaks are complete and successful for each state</a:t>
            </a:r>
          </a:p>
          <a:p>
            <a:pPr marL="91440" indent="-91440">
              <a:buFont typeface="Arial"/>
              <a:buChar char="•"/>
            </a:pPr>
            <a:endParaRPr lang="en-US" sz="800" dirty="0" smtClean="0"/>
          </a:p>
          <a:p>
            <a:r>
              <a:rPr lang="en-US" sz="1400" b="1" dirty="0" smtClean="0"/>
              <a:t>Director of Security</a:t>
            </a:r>
          </a:p>
          <a:p>
            <a:pPr marL="91440" indent="-91440">
              <a:buFont typeface="Arial"/>
              <a:buChar char="•"/>
            </a:pPr>
            <a:r>
              <a:rPr lang="en-US" sz="1400" dirty="0" smtClean="0"/>
              <a:t>Focusing PII policies, penetration avoidance and detection, could be consulting relationship or contractor</a:t>
            </a:r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1A291-B85C-CC4F-9D03-7AD6D72BECDB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08233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62466"/>
            <a:ext cx="8229600" cy="4993884"/>
          </a:xfrm>
        </p:spPr>
        <p:txBody>
          <a:bodyPr>
            <a:normAutofit/>
          </a:bodyPr>
          <a:lstStyle/>
          <a:p>
            <a:r>
              <a:rPr lang="en-US" sz="2800" dirty="0">
                <a:hlinkClick r:id="rId2"/>
              </a:rPr>
              <a:t>http://m.theatlantic.com/business/archive/2014/10/why-new-ideas-fail/381275/?single_page=</a:t>
            </a:r>
            <a:r>
              <a:rPr lang="en-US" sz="2800" dirty="0" smtClean="0">
                <a:hlinkClick r:id="rId2"/>
              </a:rPr>
              <a:t>true</a:t>
            </a:r>
            <a:endParaRPr lang="en-US" sz="2800" dirty="0"/>
          </a:p>
          <a:p>
            <a:pPr lvl="1"/>
            <a:r>
              <a:rPr lang="en-US" sz="2400" dirty="0" smtClean="0"/>
              <a:t>Innovation funnel and the role of experts</a:t>
            </a:r>
          </a:p>
          <a:p>
            <a:pPr lvl="1"/>
            <a:endParaRPr lang="en-US" sz="2000" dirty="0" smtClean="0"/>
          </a:p>
          <a:p>
            <a:r>
              <a:rPr lang="en-US" sz="2800" dirty="0">
                <a:hlinkClick r:id="rId3"/>
              </a:rPr>
              <a:t>http://www.mesconference.org/wp-content/uploads/2012/08/Tuesday_MMIS-</a:t>
            </a:r>
            <a:r>
              <a:rPr lang="en-US" sz="2800" dirty="0" smtClean="0">
                <a:hlinkClick r:id="rId3"/>
              </a:rPr>
              <a:t>Story_Garner.pdf</a:t>
            </a:r>
            <a:endParaRPr lang="en-US" sz="2800" dirty="0" smtClean="0"/>
          </a:p>
          <a:p>
            <a:pPr lvl="1"/>
            <a:r>
              <a:rPr lang="en-US" sz="2400" dirty="0" smtClean="0"/>
              <a:t>Detailed review of Provider Enrollment project</a:t>
            </a:r>
          </a:p>
          <a:p>
            <a:pPr lvl="1"/>
            <a:endParaRPr lang="en-US" sz="2400" dirty="0" smtClean="0"/>
          </a:p>
          <a:p>
            <a:r>
              <a:rPr lang="en-US" sz="2800" dirty="0">
                <a:hlinkClick r:id="rId4"/>
              </a:rPr>
              <a:t>http://www.mesconference.org/wp-content/uploads/2013/09/</a:t>
            </a:r>
            <a:r>
              <a:rPr lang="en-US" sz="2800" dirty="0" smtClean="0">
                <a:hlinkClick r:id="rId4"/>
              </a:rPr>
              <a:t>Wednesday_MMIS_allison_gorman.pdf</a:t>
            </a:r>
            <a:endParaRPr lang="en-US" sz="2800" dirty="0" smtClean="0"/>
          </a:p>
          <a:p>
            <a:pPr lvl="1"/>
            <a:r>
              <a:rPr lang="en-US" sz="2400" dirty="0" smtClean="0"/>
              <a:t>The future of MMIS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9380A-797A-B944-965C-68823ED72D01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56804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Robert C. Hughes</a:t>
            </a:r>
          </a:p>
          <a:p>
            <a:pPr marL="0" indent="0">
              <a:buNone/>
            </a:pPr>
            <a:r>
              <a:rPr lang="en-US" dirty="0" smtClean="0"/>
              <a:t>Founder and President</a:t>
            </a:r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rhughes@republicsystems.com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860.604.3469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9380A-797A-B944-965C-68823ED72D01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990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6695"/>
          </a:xfrm>
        </p:spPr>
        <p:txBody>
          <a:bodyPr>
            <a:normAutofit fontScale="90000"/>
          </a:bodyPr>
          <a:lstStyle/>
          <a:p>
            <a:pPr algn="l"/>
            <a:r>
              <a:rPr lang="en-US" sz="3000" b="1" smtClean="0">
                <a:latin typeface="+mn-lt"/>
                <a:cs typeface="Times New Roman"/>
              </a:rPr>
              <a:t>Four types of problems are suited to crowdsourcing</a:t>
            </a:r>
            <a:endParaRPr lang="en-US" sz="3000" b="1" dirty="0">
              <a:latin typeface="+mn-lt"/>
              <a:cs typeface="Times New Roman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9380A-797A-B944-965C-68823ED72D0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74166" y="6475809"/>
            <a:ext cx="82618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cs typeface="Times New Roman"/>
              </a:rPr>
              <a:t>Replicated from: “Using Crowdsourcing in Government.” IBM Center for the Business of Government. Daren C. </a:t>
            </a:r>
            <a:r>
              <a:rPr lang="en-US" sz="1000" dirty="0" err="1" smtClean="0">
                <a:cs typeface="Times New Roman"/>
              </a:rPr>
              <a:t>Brabham</a:t>
            </a:r>
            <a:r>
              <a:rPr lang="en-US" sz="1000" dirty="0" smtClean="0">
                <a:cs typeface="Times New Roman"/>
              </a:rPr>
              <a:t>, USC. 2013</a:t>
            </a:r>
            <a:r>
              <a:rPr lang="en-US" sz="1000" dirty="0">
                <a:cs typeface="Times New Roman"/>
              </a:rPr>
              <a:t>. “Tech Trends 2014 Inspiring Disruption.” Deloitte University Press. 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9053183"/>
              </p:ext>
            </p:extLst>
          </p:nvPr>
        </p:nvGraphicFramePr>
        <p:xfrm>
          <a:off x="457200" y="1028700"/>
          <a:ext cx="8229600" cy="5446712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043426"/>
                <a:gridCol w="1563374"/>
                <a:gridCol w="2070100"/>
                <a:gridCol w="2552700"/>
              </a:tblGrid>
              <a:tr h="621559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  <a:latin typeface="+mn-lt"/>
                          <a:cs typeface="Times New Roman"/>
                        </a:rPr>
                        <a:t>Type of crowdsourcing</a:t>
                      </a:r>
                      <a:endParaRPr lang="en-US" b="1" dirty="0">
                        <a:solidFill>
                          <a:schemeClr val="bg1"/>
                        </a:solidFill>
                        <a:latin typeface="+mn-lt"/>
                        <a:cs typeface="Times New Roman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+mn-lt"/>
                          <a:cs typeface="Times New Roman"/>
                        </a:rPr>
                        <a:t>How it</a:t>
                      </a:r>
                      <a:r>
                        <a:rPr lang="en-US" baseline="0" dirty="0" smtClean="0">
                          <a:latin typeface="+mn-lt"/>
                          <a:cs typeface="Times New Roman"/>
                        </a:rPr>
                        <a:t> works</a:t>
                      </a:r>
                      <a:endParaRPr lang="en-US" dirty="0">
                        <a:latin typeface="+mn-lt"/>
                        <a:cs typeface="Times New Roman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+mn-lt"/>
                          <a:cs typeface="Times New Roman"/>
                        </a:rPr>
                        <a:t>Types of problems</a:t>
                      </a:r>
                      <a:endParaRPr lang="en-US" dirty="0">
                        <a:latin typeface="+mn-lt"/>
                        <a:cs typeface="Times New Roman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latin typeface="+mn-lt"/>
                          <a:cs typeface="Times New Roman"/>
                        </a:rPr>
                        <a:t>Use cases for government</a:t>
                      </a:r>
                      <a:endParaRPr lang="en-US" dirty="0">
                        <a:latin typeface="+mn-lt"/>
                        <a:cs typeface="Times New Roman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  <a:tr h="1331913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Knowledge Discovery</a:t>
                      </a:r>
                      <a:r>
                        <a:rPr lang="en-US" sz="1400" b="1" baseline="0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&amp; Management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Organization tasks crowd with finding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and collecting information in a common location and format</a:t>
                      </a:r>
                      <a:endParaRPr lang="en-US" sz="1400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Information gathering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Organization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R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eporting problems</a:t>
                      </a:r>
                      <a:endParaRPr lang="en-US" sz="1400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Creation of collective resources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Reporting conditions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of parks, hiking trails, roads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Tracking use of public transit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Cataloging public art projects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&amp; murals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for historical boards</a:t>
                      </a:r>
                    </a:p>
                  </a:txBody>
                  <a:tcPr>
                    <a:noFill/>
                  </a:tcPr>
                </a:tc>
              </a:tr>
              <a:tr h="1124726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Distributed Human Intelligence Tasking</a:t>
                      </a:r>
                      <a:endParaRPr lang="en-US" sz="1400" b="1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Organization tasks crowd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with organizing large volumes of information</a:t>
                      </a:r>
                      <a:endParaRPr lang="en-US" sz="1400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Large scale data analysis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where human intelligence is more efficient or effective than computers</a:t>
                      </a:r>
                      <a:endParaRPr lang="en-US" sz="1400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Language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translation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Data entry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Behavioral modeling</a:t>
                      </a:r>
                      <a:endParaRPr lang="en-US" sz="1400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>
                    <a:noFill/>
                  </a:tcPr>
                </a:tc>
              </a:tr>
              <a:tr h="917540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Broadcast</a:t>
                      </a:r>
                      <a:r>
                        <a:rPr lang="en-US" sz="1400" b="1" baseline="0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Search</a:t>
                      </a:r>
                      <a:endParaRPr lang="en-US" sz="1400" b="1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Organization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tasks crowd with solving empirical problems </a:t>
                      </a:r>
                      <a:endParaRPr lang="en-US" sz="1400" dirty="0" smtClean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Ideation for problems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with empirically provable solutions, such as scientific problems</a:t>
                      </a:r>
                      <a:endParaRPr lang="en-US" sz="1400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Better algorithms for timing,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traffic signals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Improving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actuarial solutions</a:t>
                      </a:r>
                      <a:endParaRPr lang="en-US" sz="1400" dirty="0" smtClean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>
                    <a:noFill/>
                  </a:tcPr>
                </a:tc>
              </a:tr>
              <a:tr h="1331913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Peer-Vetted</a:t>
                      </a:r>
                      <a:r>
                        <a:rPr lang="en-US" sz="1400" b="1" baseline="0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Creative Production</a:t>
                      </a:r>
                      <a:endParaRPr lang="en-US" sz="1400" b="1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Organization tasks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crowd with creating and / or selecting creative ideas</a:t>
                      </a:r>
                      <a:endParaRPr lang="en-US" sz="1400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Ideation on matters of taste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Testing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market support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Design or aesthetic solutions</a:t>
                      </a:r>
                      <a:endParaRPr lang="en-US" sz="1400" dirty="0" smtClean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Designs for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public art projects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Urban or transit plans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School redistricting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Policy proposals</a:t>
                      </a: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cxnSp>
        <p:nvCxnSpPr>
          <p:cNvPr id="11" name="Straight Connector 10"/>
          <p:cNvCxnSpPr/>
          <p:nvPr/>
        </p:nvCxnSpPr>
        <p:spPr>
          <a:xfrm>
            <a:off x="533400" y="878462"/>
            <a:ext cx="8610600" cy="0"/>
          </a:xfrm>
          <a:prstGeom prst="line">
            <a:avLst/>
          </a:prstGeom>
          <a:ln>
            <a:gradFill flip="none" rotWithShape="1">
              <a:gsLst>
                <a:gs pos="0">
                  <a:srgbClr val="DDEBCF"/>
                </a:gs>
                <a:gs pos="5000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8463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2806700" y="1295400"/>
            <a:ext cx="3251200" cy="49264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 descr="elance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194" y="969433"/>
            <a:ext cx="1181725" cy="1181725"/>
          </a:xfrm>
          <a:prstGeom prst="rect">
            <a:avLst/>
          </a:prstGeom>
        </p:spPr>
      </p:pic>
      <p:pic>
        <p:nvPicPr>
          <p:cNvPr id="33" name="Picture 32" descr="10eq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454" y="2959964"/>
            <a:ext cx="1348646" cy="6743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6695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latin typeface="+mn-lt"/>
                <a:cs typeface="Times New Roman"/>
              </a:rPr>
              <a:t>Choose a platform based on your project’s goals</a:t>
            </a:r>
            <a:endParaRPr lang="en-US" sz="2800" b="1" dirty="0">
              <a:latin typeface="+mn-lt"/>
              <a:cs typeface="Times New Roman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9380A-797A-B944-965C-68823ED72D0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72566" y="6336109"/>
            <a:ext cx="826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cs typeface="Times New Roman"/>
              </a:rPr>
              <a:t>Source: “Using Crowdsourcing in Government.” IBM Center for the Business of Government. Daren C. </a:t>
            </a:r>
            <a:r>
              <a:rPr lang="en-US" sz="1200" dirty="0" err="1" smtClean="0">
                <a:cs typeface="Times New Roman"/>
              </a:rPr>
              <a:t>Brabham</a:t>
            </a:r>
            <a:r>
              <a:rPr lang="en-US" sz="1200" dirty="0" smtClean="0">
                <a:cs typeface="Times New Roman"/>
              </a:rPr>
              <a:t>, USC. 2013</a:t>
            </a:r>
            <a:r>
              <a:rPr lang="en-US" sz="1200" dirty="0">
                <a:cs typeface="Times New Roman"/>
              </a:rPr>
              <a:t>. “Tech Trends 2014 Inspiring Disruption.” Deloitte University Press. 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06700" y="1231900"/>
            <a:ext cx="0" cy="498990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057900" y="1231900"/>
            <a:ext cx="0" cy="498990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584200" y="3009900"/>
            <a:ext cx="8102600" cy="254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584200" y="4749800"/>
            <a:ext cx="8102600" cy="254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533400" y="1486525"/>
            <a:ext cx="23055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solidFill>
                  <a:srgbClr val="000000"/>
                </a:solidFill>
                <a:cs typeface="Times New Roman"/>
              </a:rPr>
              <a:t>Simple</a:t>
            </a:r>
            <a:r>
              <a:rPr lang="en-US" i="1" dirty="0">
                <a:solidFill>
                  <a:srgbClr val="000000"/>
                </a:solidFill>
                <a:cs typeface="Times New Roman"/>
              </a:rPr>
              <a:t>, task oriented crowdsourcing to </a:t>
            </a:r>
            <a:r>
              <a:rPr lang="en-US" i="1" dirty="0" smtClean="0">
                <a:solidFill>
                  <a:srgbClr val="000000"/>
                </a:solidFill>
                <a:cs typeface="Times New Roman"/>
              </a:rPr>
              <a:t>gather or process information</a:t>
            </a:r>
            <a:endParaRPr lang="en-US" b="1" i="1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58800" y="1020233"/>
            <a:ext cx="23055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u="sng" dirty="0" smtClean="0">
                <a:solidFill>
                  <a:srgbClr val="000000"/>
                </a:solidFill>
                <a:cs typeface="Times New Roman"/>
              </a:rPr>
              <a:t>Type</a:t>
            </a:r>
            <a:endParaRPr lang="en-US" b="1" u="sng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429000" y="1020233"/>
            <a:ext cx="23055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u="sng" dirty="0" smtClean="0">
                <a:solidFill>
                  <a:srgbClr val="000000"/>
                </a:solidFill>
                <a:cs typeface="Times New Roman"/>
              </a:rPr>
              <a:t>Platforms</a:t>
            </a:r>
            <a:endParaRPr lang="en-US" b="1" u="sng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261100" y="1020233"/>
            <a:ext cx="23055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u="sng" dirty="0" smtClean="0">
                <a:solidFill>
                  <a:srgbClr val="000000"/>
                </a:solidFill>
                <a:cs typeface="Times New Roman"/>
              </a:rPr>
              <a:t>Example Projects</a:t>
            </a:r>
            <a:endParaRPr lang="en-US" b="1" u="sng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33400" y="3483431"/>
            <a:ext cx="23055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solidFill>
                  <a:srgbClr val="000000"/>
                </a:solidFill>
                <a:cs typeface="Times New Roman"/>
              </a:rPr>
              <a:t>Complex</a:t>
            </a:r>
            <a:r>
              <a:rPr lang="en-US" i="1" dirty="0">
                <a:solidFill>
                  <a:srgbClr val="000000"/>
                </a:solidFill>
                <a:cs typeface="Times New Roman"/>
              </a:rPr>
              <a:t>, experience-based </a:t>
            </a:r>
            <a:r>
              <a:rPr lang="en-US" i="1" dirty="0" smtClean="0">
                <a:solidFill>
                  <a:srgbClr val="000000"/>
                </a:solidFill>
                <a:cs typeface="Times New Roman"/>
              </a:rPr>
              <a:t>crowdsourcing; asset production</a:t>
            </a:r>
            <a:endParaRPr lang="en-US" i="1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33400" y="4913639"/>
            <a:ext cx="23055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solidFill>
                  <a:srgbClr val="000000"/>
                </a:solidFill>
                <a:cs typeface="Times New Roman"/>
              </a:rPr>
              <a:t>Open</a:t>
            </a:r>
            <a:r>
              <a:rPr lang="en-US" i="1" dirty="0">
                <a:solidFill>
                  <a:srgbClr val="000000"/>
                </a:solidFill>
                <a:cs typeface="Times New Roman"/>
              </a:rPr>
              <a:t>-ended, idea generating crowdsourcing</a:t>
            </a:r>
          </a:p>
        </p:txBody>
      </p:sp>
      <p:pic>
        <p:nvPicPr>
          <p:cNvPr id="24" name="Picture 23" descr="amazon mechanical turk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465765"/>
            <a:ext cx="1231900" cy="554355"/>
          </a:xfrm>
          <a:prstGeom prst="rect">
            <a:avLst/>
          </a:prstGeom>
        </p:spPr>
      </p:pic>
      <p:pic>
        <p:nvPicPr>
          <p:cNvPr id="26" name="Picture 25" descr="gigwalk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465" y="2552151"/>
            <a:ext cx="1482235" cy="458612"/>
          </a:xfrm>
          <a:prstGeom prst="rect">
            <a:avLst/>
          </a:prstGeom>
        </p:spPr>
      </p:pic>
      <p:pic>
        <p:nvPicPr>
          <p:cNvPr id="27" name="Picture 26" descr="taskrabbit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8691" y="2295964"/>
            <a:ext cx="1011009" cy="601047"/>
          </a:xfrm>
          <a:prstGeom prst="rect">
            <a:avLst/>
          </a:prstGeom>
        </p:spPr>
      </p:pic>
      <p:pic>
        <p:nvPicPr>
          <p:cNvPr id="28" name="Picture 27" descr="quri.jpe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280" y="2070100"/>
            <a:ext cx="1029240" cy="453718"/>
          </a:xfrm>
          <a:prstGeom prst="rect">
            <a:avLst/>
          </a:prstGeom>
        </p:spPr>
      </p:pic>
      <p:pic>
        <p:nvPicPr>
          <p:cNvPr id="29" name="Picture 28" descr="field agent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500" y="1818708"/>
            <a:ext cx="917419" cy="705983"/>
          </a:xfrm>
          <a:prstGeom prst="rect">
            <a:avLst/>
          </a:prstGeom>
        </p:spPr>
      </p:pic>
      <p:pic>
        <p:nvPicPr>
          <p:cNvPr id="30" name="Picture 29" descr="kaggle.jpe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3176251"/>
            <a:ext cx="1358244" cy="521536"/>
          </a:xfrm>
          <a:prstGeom prst="rect">
            <a:avLst/>
          </a:prstGeom>
        </p:spPr>
      </p:pic>
      <p:pic>
        <p:nvPicPr>
          <p:cNvPr id="31" name="Picture 30" descr="topcoder.jpe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8934" y="3750674"/>
            <a:ext cx="1821426" cy="482600"/>
          </a:xfrm>
          <a:prstGeom prst="rect">
            <a:avLst/>
          </a:prstGeom>
        </p:spPr>
      </p:pic>
      <p:pic>
        <p:nvPicPr>
          <p:cNvPr id="32" name="Picture 31" descr="innocentive.jpe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334" y="4451200"/>
            <a:ext cx="1981200" cy="450082"/>
          </a:xfrm>
          <a:prstGeom prst="rect">
            <a:avLst/>
          </a:prstGeom>
        </p:spPr>
      </p:pic>
      <p:pic>
        <p:nvPicPr>
          <p:cNvPr id="34" name="Picture 33" descr="crowdspring.jpe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462" y="5052784"/>
            <a:ext cx="1355638" cy="349644"/>
          </a:xfrm>
          <a:prstGeom prst="rect">
            <a:avLst/>
          </a:prstGeom>
        </p:spPr>
      </p:pic>
      <p:pic>
        <p:nvPicPr>
          <p:cNvPr id="35" name="Picture 34" descr="odesk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0662" y="3487819"/>
            <a:ext cx="1350571" cy="496426"/>
          </a:xfrm>
          <a:prstGeom prst="rect">
            <a:avLst/>
          </a:prstGeom>
        </p:spPr>
      </p:pic>
      <p:pic>
        <p:nvPicPr>
          <p:cNvPr id="36" name="Picture 35" descr="quirky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870" y="4978291"/>
            <a:ext cx="1545774" cy="775325"/>
          </a:xfrm>
          <a:prstGeom prst="rect">
            <a:avLst/>
          </a:prstGeom>
        </p:spPr>
      </p:pic>
      <p:pic>
        <p:nvPicPr>
          <p:cNvPr id="37" name="Picture 36" descr="xprize.jpe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5644" y="5448190"/>
            <a:ext cx="1551456" cy="712451"/>
          </a:xfrm>
          <a:prstGeom prst="rect">
            <a:avLst/>
          </a:prstGeom>
        </p:spPr>
      </p:pic>
      <p:pic>
        <p:nvPicPr>
          <p:cNvPr id="38" name="Picture 37" descr="tongal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500" y="3984245"/>
            <a:ext cx="977900" cy="765555"/>
          </a:xfrm>
          <a:prstGeom prst="rect">
            <a:avLst/>
          </a:prstGeom>
        </p:spPr>
      </p:pic>
      <p:sp>
        <p:nvSpPr>
          <p:cNvPr id="39" name="Rectangle 38"/>
          <p:cNvSpPr/>
          <p:nvPr/>
        </p:nvSpPr>
        <p:spPr>
          <a:xfrm>
            <a:off x="6261100" y="1486525"/>
            <a:ext cx="230553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err="1" smtClean="0">
                <a:solidFill>
                  <a:srgbClr val="000000"/>
                </a:solidFill>
                <a:cs typeface="Times New Roman"/>
              </a:rPr>
              <a:t>SeeClickFix</a:t>
            </a:r>
            <a:endParaRPr lang="en-US" sz="1400" dirty="0">
              <a:solidFill>
                <a:srgbClr val="000000"/>
              </a:solidFill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  <a:cs typeface="Times New Roman"/>
              </a:rPr>
              <a:t>USGS’s </a:t>
            </a:r>
            <a:r>
              <a:rPr lang="en-US" sz="1400" dirty="0">
                <a:solidFill>
                  <a:srgbClr val="000000"/>
                </a:solidFill>
                <a:cs typeface="Times New Roman"/>
              </a:rPr>
              <a:t>Did You Feel It</a:t>
            </a:r>
            <a:r>
              <a:rPr lang="en-US" sz="1400" dirty="0" smtClean="0">
                <a:solidFill>
                  <a:srgbClr val="000000"/>
                </a:solidFill>
                <a:cs typeface="Times New Roman"/>
              </a:rPr>
              <a:t>?</a:t>
            </a:r>
            <a:endParaRPr lang="en-US" sz="1400" dirty="0">
              <a:solidFill>
                <a:srgbClr val="000000"/>
              </a:solidFill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  <a:cs typeface="Times New Roman"/>
              </a:rPr>
              <a:t>USPTO’s </a:t>
            </a:r>
            <a:r>
              <a:rPr lang="en-US" sz="1400" dirty="0">
                <a:solidFill>
                  <a:srgbClr val="000000"/>
                </a:solidFill>
                <a:cs typeface="Times New Roman"/>
              </a:rPr>
              <a:t>Peer to Patent </a:t>
            </a:r>
            <a:endParaRPr lang="en-US" sz="1400" dirty="0" smtClean="0">
              <a:solidFill>
                <a:srgbClr val="000000"/>
              </a:solidFill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  <a:cs typeface="Times New Roman"/>
              </a:rPr>
              <a:t>Transcribing digital scans of old handwritten census records</a:t>
            </a:r>
          </a:p>
        </p:txBody>
      </p:sp>
      <p:sp>
        <p:nvSpPr>
          <p:cNvPr id="41" name="Rectangle 40"/>
          <p:cNvSpPr/>
          <p:nvPr/>
        </p:nvSpPr>
        <p:spPr>
          <a:xfrm>
            <a:off x="6261100" y="3280231"/>
            <a:ext cx="230553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>
                <a:cs typeface="Times New Roman"/>
              </a:rPr>
              <a:t>White House </a:t>
            </a:r>
            <a:r>
              <a:rPr lang="en-US" sz="1400" i="1" dirty="0">
                <a:cs typeface="Times New Roman"/>
              </a:rPr>
              <a:t>SAVE </a:t>
            </a:r>
            <a:r>
              <a:rPr lang="en-US" sz="1400" i="1" dirty="0" smtClean="0">
                <a:cs typeface="Times New Roman"/>
              </a:rPr>
              <a:t>Award</a:t>
            </a:r>
            <a:endParaRPr lang="en-US" sz="1400" dirty="0"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cs typeface="Times New Roman"/>
              </a:rPr>
              <a:t>NASA’s </a:t>
            </a:r>
            <a:r>
              <a:rPr lang="en-US" sz="1400" dirty="0">
                <a:cs typeface="Times New Roman"/>
              </a:rPr>
              <a:t>use of </a:t>
            </a:r>
            <a:r>
              <a:rPr lang="en-US" sz="1400" dirty="0" err="1">
                <a:cs typeface="Times New Roman"/>
              </a:rPr>
              <a:t>InnoCentive</a:t>
            </a:r>
            <a:r>
              <a:rPr lang="en-US" sz="1400" dirty="0">
                <a:cs typeface="Times New Roman"/>
              </a:rPr>
              <a:t> for a solar flare prediction </a:t>
            </a:r>
            <a:r>
              <a:rPr lang="en-US" sz="1400" dirty="0" smtClean="0">
                <a:cs typeface="Times New Roman"/>
              </a:rPr>
              <a:t>formula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cs typeface="Times New Roman"/>
              </a:rPr>
              <a:t>NASA/</a:t>
            </a:r>
            <a:r>
              <a:rPr lang="en-US" sz="1400" dirty="0" err="1" smtClean="0">
                <a:cs typeface="Times New Roman"/>
              </a:rPr>
              <a:t>topcoder</a:t>
            </a:r>
            <a:r>
              <a:rPr lang="en-US" sz="1400" dirty="0" smtClean="0">
                <a:cs typeface="Times New Roman"/>
              </a:rPr>
              <a:t> </a:t>
            </a:r>
            <a:r>
              <a:rPr lang="en-US" sz="1400" dirty="0" err="1" smtClean="0">
                <a:cs typeface="Times New Roman"/>
              </a:rPr>
              <a:t>Longeron</a:t>
            </a:r>
            <a:r>
              <a:rPr lang="en-US" sz="1400" dirty="0" smtClean="0">
                <a:cs typeface="Times New Roman"/>
              </a:rPr>
              <a:t> Challenge</a:t>
            </a:r>
            <a:endParaRPr lang="en-US" sz="1400" dirty="0">
              <a:cs typeface="Times New Roman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261100" y="4942670"/>
            <a:ext cx="230553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i="1" dirty="0">
                <a:cs typeface="Times New Roman"/>
              </a:rPr>
              <a:t>Next Stop Design </a:t>
            </a:r>
            <a:r>
              <a:rPr lang="en-US" sz="1400" dirty="0">
                <a:cs typeface="Times New Roman"/>
              </a:rPr>
              <a:t>bus</a:t>
            </a:r>
            <a:br>
              <a:rPr lang="en-US" sz="1400" dirty="0">
                <a:cs typeface="Times New Roman"/>
              </a:rPr>
            </a:br>
            <a:r>
              <a:rPr lang="en-US" sz="1400" dirty="0">
                <a:cs typeface="Times New Roman"/>
              </a:rPr>
              <a:t>stop shelter design </a:t>
            </a:r>
            <a:r>
              <a:rPr lang="en-US" sz="1400" dirty="0" smtClean="0">
                <a:cs typeface="Times New Roman"/>
              </a:rPr>
              <a:t>competition</a:t>
            </a:r>
            <a:endParaRPr lang="en-US" sz="1400" dirty="0"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cs typeface="Times New Roman"/>
              </a:rPr>
              <a:t>ITS </a:t>
            </a:r>
            <a:r>
              <a:rPr lang="en-US" sz="1400" dirty="0">
                <a:cs typeface="Times New Roman"/>
              </a:rPr>
              <a:t>Congestion Challenge for alleviating traffic </a:t>
            </a:r>
            <a:r>
              <a:rPr lang="en-US" sz="1400" dirty="0" smtClean="0">
                <a:cs typeface="Times New Roman"/>
              </a:rPr>
              <a:t>congestion</a:t>
            </a:r>
            <a:endParaRPr lang="en-US" sz="1400" dirty="0">
              <a:cs typeface="Times New Roman"/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>
            <a:off x="533400" y="878462"/>
            <a:ext cx="8610600" cy="0"/>
          </a:xfrm>
          <a:prstGeom prst="line">
            <a:avLst/>
          </a:prstGeom>
          <a:ln>
            <a:gradFill flip="none" rotWithShape="1">
              <a:gsLst>
                <a:gs pos="0">
                  <a:srgbClr val="DDEBCF"/>
                </a:gs>
                <a:gs pos="5000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3242149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018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6695"/>
          </a:xfrm>
        </p:spPr>
        <p:txBody>
          <a:bodyPr>
            <a:normAutofit/>
          </a:bodyPr>
          <a:lstStyle/>
          <a:p>
            <a:pPr algn="l"/>
            <a:r>
              <a:rPr lang="en-US" sz="2500" b="1" dirty="0" err="1" smtClean="0">
                <a:latin typeface="+mn-lt"/>
                <a:cs typeface="Times New Roman"/>
              </a:rPr>
              <a:t>Crowdsourcing</a:t>
            </a:r>
            <a:r>
              <a:rPr lang="en-US" sz="2500" b="1" dirty="0" smtClean="0">
                <a:latin typeface="+mn-lt"/>
                <a:cs typeface="Times New Roman"/>
              </a:rPr>
              <a:t> growth by category &amp; industry sector</a:t>
            </a:r>
            <a:endParaRPr lang="en-US" sz="2500" b="1" dirty="0">
              <a:latin typeface="+mn-lt"/>
              <a:cs typeface="Times New Roman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9380A-797A-B944-965C-68823ED72D0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2566" y="6399609"/>
            <a:ext cx="82618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cs typeface="Times New Roman"/>
              </a:rPr>
              <a:t>Source: “</a:t>
            </a:r>
            <a:r>
              <a:rPr lang="en-US" sz="1200" dirty="0" smtClean="0">
                <a:cs typeface="Times New Roman"/>
                <a:hlinkClick r:id="rId2"/>
              </a:rPr>
              <a:t>The Crowd in the Cloud: Exploring the Future of Outsourcing</a:t>
            </a:r>
            <a:r>
              <a:rPr lang="en-US" sz="1200" dirty="0" smtClean="0">
                <a:cs typeface="Times New Roman"/>
              </a:rPr>
              <a:t>.” </a:t>
            </a:r>
            <a:r>
              <a:rPr lang="en-US" sz="1200" dirty="0" err="1" smtClean="0">
                <a:cs typeface="Times New Roman"/>
              </a:rPr>
              <a:t>Massolution</a:t>
            </a:r>
            <a:r>
              <a:rPr lang="en-US" sz="1200" dirty="0" smtClean="0">
                <a:cs typeface="Times New Roman"/>
              </a:rPr>
              <a:t>. Jan, 2013.</a:t>
            </a:r>
            <a:endParaRPr lang="en-US" sz="1200" dirty="0">
              <a:cs typeface="Times New Roman"/>
            </a:endParaRPr>
          </a:p>
        </p:txBody>
      </p:sp>
      <p:graphicFrame>
        <p:nvGraphicFramePr>
          <p:cNvPr id="15" name="Chart 14"/>
          <p:cNvGraphicFramePr/>
          <p:nvPr>
            <p:extLst>
              <p:ext uri="{D42A27DB-BD31-4B8C-83A1-F6EECF244321}">
                <p14:modId xmlns:p14="http://schemas.microsoft.com/office/powerpoint/2010/main" val="234865137"/>
              </p:ext>
            </p:extLst>
          </p:nvPr>
        </p:nvGraphicFramePr>
        <p:xfrm>
          <a:off x="482600" y="3327399"/>
          <a:ext cx="8051800" cy="30976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Chart 17"/>
          <p:cNvGraphicFramePr/>
          <p:nvPr>
            <p:extLst>
              <p:ext uri="{D42A27DB-BD31-4B8C-83A1-F6EECF244321}">
                <p14:modId xmlns:p14="http://schemas.microsoft.com/office/powerpoint/2010/main" val="4166046973"/>
              </p:ext>
            </p:extLst>
          </p:nvPr>
        </p:nvGraphicFramePr>
        <p:xfrm>
          <a:off x="482600" y="1066800"/>
          <a:ext cx="8051800" cy="2501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1" name="Straight Connector 10"/>
          <p:cNvCxnSpPr/>
          <p:nvPr/>
        </p:nvCxnSpPr>
        <p:spPr>
          <a:xfrm>
            <a:off x="533400" y="878462"/>
            <a:ext cx="8610600" cy="0"/>
          </a:xfrm>
          <a:prstGeom prst="line">
            <a:avLst/>
          </a:prstGeom>
          <a:ln>
            <a:gradFill flip="none" rotWithShape="1">
              <a:gsLst>
                <a:gs pos="0">
                  <a:srgbClr val="DDEBCF"/>
                </a:gs>
                <a:gs pos="5000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6759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6695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 smtClean="0">
                <a:cs typeface="Times New Roman"/>
              </a:rPr>
              <a:t>Outsourcing v. </a:t>
            </a:r>
            <a:r>
              <a:rPr lang="en-US" sz="3000" b="1" dirty="0" err="1" smtClean="0">
                <a:cs typeface="Times New Roman"/>
              </a:rPr>
              <a:t>Crowdsourcing</a:t>
            </a:r>
            <a:r>
              <a:rPr lang="en-US" sz="3000" b="1" dirty="0" smtClean="0">
                <a:cs typeface="Times New Roman"/>
              </a:rPr>
              <a:t>?</a:t>
            </a:r>
            <a:endParaRPr lang="en-US" sz="3000" b="1" dirty="0">
              <a:cs typeface="Times New Roman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9380A-797A-B944-965C-68823ED72D01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4219122099"/>
              </p:ext>
            </p:extLst>
          </p:nvPr>
        </p:nvGraphicFramePr>
        <p:xfrm>
          <a:off x="457200" y="1276225"/>
          <a:ext cx="4216400" cy="378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6" name="Group 15"/>
          <p:cNvGrpSpPr/>
          <p:nvPr/>
        </p:nvGrpSpPr>
        <p:grpSpPr>
          <a:xfrm>
            <a:off x="5029200" y="1276225"/>
            <a:ext cx="3657600" cy="4324475"/>
            <a:chOff x="5029200" y="1276225"/>
            <a:chExt cx="3657600" cy="4324475"/>
          </a:xfrm>
        </p:grpSpPr>
        <p:sp>
          <p:nvSpPr>
            <p:cNvPr id="9" name="Rectangle 8"/>
            <p:cNvSpPr/>
            <p:nvPr/>
          </p:nvSpPr>
          <p:spPr>
            <a:xfrm>
              <a:off x="5029200" y="1276225"/>
              <a:ext cx="3657600" cy="36282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dirty="0" smtClean="0">
                  <a:latin typeface="Times New Roman"/>
                  <a:cs typeface="Times New Roman"/>
                </a:rPr>
                <a:t>Pay for performance</a:t>
              </a:r>
              <a:endParaRPr lang="en-US" dirty="0">
                <a:latin typeface="Times New Roman"/>
                <a:cs typeface="Times New Roman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029200" y="1639048"/>
              <a:ext cx="3657600" cy="39616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285750" indent="-285750">
                <a:buFont typeface="Wingdings" charset="2"/>
                <a:buChar char="Ø"/>
              </a:pPr>
              <a:r>
                <a:rPr 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/>
                  <a:cs typeface="Times New Roman"/>
                </a:rPr>
                <a:t>Outsourcing service agreements have per-hour or per-person (FTE equivalent) pricing models</a:t>
              </a:r>
            </a:p>
            <a:p>
              <a:pPr marL="285750" indent="-285750">
                <a:buFont typeface="Wingdings" charset="2"/>
                <a:buChar char="Ø"/>
              </a:pPr>
              <a:r>
                <a:rPr 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/>
                  <a:cs typeface="Times New Roman"/>
                </a:rPr>
                <a:t>Flexibility is compromised by all inclusive service agreements</a:t>
              </a:r>
            </a:p>
            <a:p>
              <a:pPr marL="285750" indent="-285750">
                <a:buFont typeface="Wingdings" charset="2"/>
                <a:buChar char="Ø"/>
              </a:pPr>
              <a:r>
                <a:rPr 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/>
                  <a:cs typeface="Times New Roman"/>
                </a:rPr>
                <a:t>Crowdsourcing allows agencies to pay only when tasks are completed satisfactorily </a:t>
              </a:r>
            </a:p>
            <a:p>
              <a:pPr marL="285750" indent="-285750">
                <a:buFont typeface="Wingdings" charset="2"/>
                <a:buChar char="Ø"/>
              </a:pPr>
              <a:r>
                <a:rPr 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/>
                  <a:cs typeface="Times New Roman"/>
                </a:rPr>
                <a:t>Pay for what you get = 100% output-based pricing rather than input-based pricing</a:t>
              </a:r>
            </a:p>
            <a:p>
              <a:pPr marL="285750" indent="-285750">
                <a:buFont typeface="Wingdings" charset="2"/>
                <a:buChar char="Ø"/>
              </a:pPr>
              <a:r>
                <a:rPr 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/>
                  <a:cs typeface="Times New Roman"/>
                </a:rPr>
                <a:t>True flexibility to ramp-up or down based on needs as compared to traditional outsourcing</a:t>
              </a:r>
            </a:p>
          </p:txBody>
        </p:sp>
      </p:grpSp>
      <p:sp>
        <p:nvSpPr>
          <p:cNvPr id="13" name="Rounded Rectangular Callout 12"/>
          <p:cNvSpPr/>
          <p:nvPr/>
        </p:nvSpPr>
        <p:spPr>
          <a:xfrm>
            <a:off x="660400" y="5234384"/>
            <a:ext cx="4013200" cy="996950"/>
          </a:xfrm>
          <a:prstGeom prst="wedgeRoundRectCallout">
            <a:avLst>
              <a:gd name="adj1" fmla="val 6711"/>
              <a:gd name="adj2" fmla="val -89831"/>
              <a:gd name="adj3" fmla="val 16667"/>
            </a:avLst>
          </a:prstGeom>
          <a:solidFill>
            <a:srgbClr val="1F497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bg1"/>
                </a:solidFill>
                <a:latin typeface="Times New Roman"/>
                <a:cs typeface="Times New Roman"/>
              </a:rPr>
              <a:t>“The potential for disruptive impact on cost alone makes early experimentation </a:t>
            </a:r>
            <a:r>
              <a:rPr lang="en-US" sz="1400" dirty="0" smtClean="0">
                <a:solidFill>
                  <a:schemeClr val="bg1"/>
                </a:solidFill>
                <a:latin typeface="Times New Roman"/>
                <a:cs typeface="Times New Roman"/>
              </a:rPr>
              <a:t>worthwhile.”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Times New Roman"/>
                <a:cs typeface="Times New Roman"/>
              </a:rPr>
              <a:t>–Deloitte</a:t>
            </a:r>
            <a:r>
              <a:rPr lang="en-US" sz="1400" dirty="0">
                <a:solidFill>
                  <a:schemeClr val="bg1"/>
                </a:solidFill>
                <a:latin typeface="Times New Roman"/>
                <a:cs typeface="Times New Roman"/>
              </a:rPr>
              <a:t>, </a:t>
            </a:r>
            <a:r>
              <a:rPr lang="en-US" sz="1400" dirty="0" smtClean="0">
                <a:solidFill>
                  <a:schemeClr val="bg1"/>
                </a:solidFill>
                <a:latin typeface="Times New Roman"/>
                <a:cs typeface="Times New Roman"/>
              </a:rPr>
              <a:t>Tech Trends </a:t>
            </a:r>
            <a:r>
              <a:rPr lang="en-US" sz="1400" dirty="0">
                <a:solidFill>
                  <a:schemeClr val="bg1"/>
                </a:solidFill>
                <a:latin typeface="Times New Roman"/>
                <a:cs typeface="Times New Roman"/>
              </a:rPr>
              <a:t>2014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72566" y="6399609"/>
            <a:ext cx="82618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Source: “</a:t>
            </a:r>
            <a:r>
              <a:rPr lang="en-US" sz="1200" dirty="0" smtClean="0">
                <a:latin typeface="Times New Roman"/>
                <a:cs typeface="Times New Roman"/>
                <a:hlinkClick r:id="rId3"/>
              </a:rPr>
              <a:t>The Crowd in the Cloud: Exploring the Future of Outsourcing</a:t>
            </a:r>
            <a:r>
              <a:rPr lang="en-US" sz="1200" dirty="0" smtClean="0">
                <a:latin typeface="Times New Roman"/>
                <a:cs typeface="Times New Roman"/>
              </a:rPr>
              <a:t>.” </a:t>
            </a:r>
            <a:r>
              <a:rPr lang="en-US" sz="1200" dirty="0" err="1" smtClean="0">
                <a:latin typeface="Times New Roman"/>
                <a:cs typeface="Times New Roman"/>
              </a:rPr>
              <a:t>Massolution</a:t>
            </a:r>
            <a:r>
              <a:rPr lang="en-US" sz="1200" dirty="0" smtClean="0">
                <a:latin typeface="Times New Roman"/>
                <a:cs typeface="Times New Roman"/>
              </a:rPr>
              <a:t>. Jan, 2013. </a:t>
            </a:r>
            <a:endParaRPr lang="en-US" sz="1200" dirty="0">
              <a:latin typeface="Times New Roman"/>
              <a:cs typeface="Times New Roman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533400" y="878462"/>
            <a:ext cx="8610600" cy="0"/>
          </a:xfrm>
          <a:prstGeom prst="line">
            <a:avLst/>
          </a:prstGeom>
          <a:ln>
            <a:gradFill flip="none" rotWithShape="1">
              <a:gsLst>
                <a:gs pos="0">
                  <a:srgbClr val="DDEBCF"/>
                </a:gs>
                <a:gs pos="5000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736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6695"/>
          </a:xfrm>
        </p:spPr>
        <p:txBody>
          <a:bodyPr>
            <a:normAutofit/>
          </a:bodyPr>
          <a:lstStyle/>
          <a:p>
            <a:pPr algn="l"/>
            <a:r>
              <a:rPr lang="en-US" sz="2500" b="1" dirty="0" smtClean="0">
                <a:cs typeface="Times New Roman"/>
              </a:rPr>
              <a:t>Four trends lead to enterprise </a:t>
            </a:r>
            <a:r>
              <a:rPr lang="en-US" sz="2500" b="1" dirty="0" err="1" smtClean="0">
                <a:cs typeface="Times New Roman"/>
              </a:rPr>
              <a:t>crowdsourcing</a:t>
            </a:r>
            <a:r>
              <a:rPr lang="en-US" sz="2500" b="1" dirty="0" smtClean="0">
                <a:cs typeface="Times New Roman"/>
              </a:rPr>
              <a:t> growth</a:t>
            </a:r>
            <a:endParaRPr lang="en-US" sz="2500" b="1" dirty="0">
              <a:cs typeface="Times New Roman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9380A-797A-B944-965C-68823ED72D0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2566" y="6399609"/>
            <a:ext cx="826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Source: “</a:t>
            </a:r>
            <a:r>
              <a:rPr lang="en-US" sz="1200" dirty="0" smtClean="0">
                <a:latin typeface="Times New Roman"/>
                <a:cs typeface="Times New Roman"/>
                <a:hlinkClick r:id="rId3"/>
              </a:rPr>
              <a:t>The Crowd in the Cloud: Exploring the Future of Outsourcing</a:t>
            </a:r>
            <a:r>
              <a:rPr lang="en-US" sz="1200" dirty="0" smtClean="0">
                <a:latin typeface="Times New Roman"/>
                <a:cs typeface="Times New Roman"/>
              </a:rPr>
              <a:t>.” </a:t>
            </a:r>
            <a:r>
              <a:rPr lang="en-US" sz="1200" dirty="0" err="1" smtClean="0">
                <a:latin typeface="Times New Roman"/>
                <a:cs typeface="Times New Roman"/>
              </a:rPr>
              <a:t>Massolution</a:t>
            </a:r>
            <a:r>
              <a:rPr lang="en-US" sz="1200" dirty="0" smtClean="0">
                <a:latin typeface="Times New Roman"/>
                <a:cs typeface="Times New Roman"/>
              </a:rPr>
              <a:t>. Jan, 2013. Pictures: </a:t>
            </a:r>
            <a:r>
              <a:rPr lang="en-US" sz="1200" dirty="0" smtClean="0">
                <a:latin typeface="Times New Roman"/>
                <a:cs typeface="Times New Roman"/>
                <a:hlinkClick r:id="rId4"/>
              </a:rPr>
              <a:t>Cloud</a:t>
            </a:r>
            <a:r>
              <a:rPr lang="en-US" sz="1200" dirty="0" smtClean="0">
                <a:latin typeface="Times New Roman"/>
                <a:cs typeface="Times New Roman"/>
              </a:rPr>
              <a:t>. </a:t>
            </a:r>
            <a:r>
              <a:rPr lang="en-US" sz="1200" dirty="0" err="1" smtClean="0">
                <a:latin typeface="Times New Roman"/>
                <a:cs typeface="Times New Roman"/>
                <a:hlinkClick r:id="rId5"/>
              </a:rPr>
              <a:t>SaaS</a:t>
            </a:r>
            <a:r>
              <a:rPr lang="en-US" sz="1200" dirty="0" smtClean="0">
                <a:latin typeface="Times New Roman"/>
                <a:cs typeface="Times New Roman"/>
              </a:rPr>
              <a:t>. </a:t>
            </a:r>
            <a:r>
              <a:rPr lang="en-US" sz="1200" dirty="0" smtClean="0">
                <a:latin typeface="Times New Roman"/>
                <a:cs typeface="Times New Roman"/>
                <a:hlinkClick r:id="rId6"/>
              </a:rPr>
              <a:t>Micropayments</a:t>
            </a:r>
            <a:r>
              <a:rPr lang="en-US" sz="1200" dirty="0" smtClean="0">
                <a:latin typeface="Times New Roman"/>
                <a:cs typeface="Times New Roman"/>
              </a:rPr>
              <a:t>. </a:t>
            </a:r>
            <a:r>
              <a:rPr lang="en-US" sz="1200" dirty="0" smtClean="0">
                <a:latin typeface="Times New Roman"/>
                <a:cs typeface="Times New Roman"/>
                <a:hlinkClick r:id="rId7"/>
              </a:rPr>
              <a:t>Global talent</a:t>
            </a:r>
            <a:r>
              <a:rPr lang="en-US" sz="1200" dirty="0" smtClean="0">
                <a:latin typeface="Times New Roman"/>
                <a:cs typeface="Times New Roman"/>
              </a:rPr>
              <a:t>.</a:t>
            </a:r>
            <a:endParaRPr lang="en-US" sz="1200" dirty="0">
              <a:latin typeface="Times New Roman"/>
              <a:cs typeface="Times New Roman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926206535"/>
              </p:ext>
            </p:extLst>
          </p:nvPr>
        </p:nvGraphicFramePr>
        <p:xfrm>
          <a:off x="457200" y="1092200"/>
          <a:ext cx="8229600" cy="4914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4468" y="1422399"/>
            <a:ext cx="1777432" cy="108782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705100" y="1422399"/>
            <a:ext cx="1765300" cy="1206500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533400" y="878462"/>
            <a:ext cx="8610600" cy="0"/>
          </a:xfrm>
          <a:prstGeom prst="line">
            <a:avLst/>
          </a:prstGeom>
          <a:ln>
            <a:gradFill flip="none" rotWithShape="1">
              <a:gsLst>
                <a:gs pos="0">
                  <a:srgbClr val="DDEBCF"/>
                </a:gs>
                <a:gs pos="5000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8773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cs typeface="Times New Roman"/>
              </a:rPr>
              <a:t>Crowdsourcing</a:t>
            </a:r>
            <a:r>
              <a:rPr lang="en-US" dirty="0" smtClean="0">
                <a:cs typeface="Times New Roman"/>
              </a:rPr>
              <a:t> in Government</a:t>
            </a:r>
            <a:endParaRPr lang="en-US" dirty="0"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9380A-797A-B944-965C-68823ED72D0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045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20539</TotalTime>
  <Words>3121</Words>
  <Application>Microsoft Macintosh PowerPoint</Application>
  <PresentationFormat>On-screen Show (4:3)</PresentationFormat>
  <Paragraphs>403</Paragraphs>
  <Slides>34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PowerPoint Presentation</vt:lpstr>
      <vt:lpstr>Open Innovation and Crowdsourcing</vt:lpstr>
      <vt:lpstr>What is crowdsourcing?</vt:lpstr>
      <vt:lpstr>Four types of problems are suited to crowdsourcing</vt:lpstr>
      <vt:lpstr>Choose a platform based on your project’s goals</vt:lpstr>
      <vt:lpstr>Crowdsourcing growth by category &amp; industry sector</vt:lpstr>
      <vt:lpstr>Outsourcing v. Crowdsourcing?</vt:lpstr>
      <vt:lpstr>Four trends lead to enterprise crowdsourcing growth</vt:lpstr>
      <vt:lpstr>Crowdsourcing in Government</vt:lpstr>
      <vt:lpstr>America COMPETES Reauthorization Act of 2010</vt:lpstr>
      <vt:lpstr>Challenge.gov shows power of collaborative innovation</vt:lpstr>
      <vt:lpstr>HHS has taken America COMPETES seriously</vt:lpstr>
      <vt:lpstr>Government Cloud Computing</vt:lpstr>
      <vt:lpstr>US federal government spending on cloud computing</vt:lpstr>
      <vt:lpstr>What is the government buying?</vt:lpstr>
      <vt:lpstr>Case Studies</vt:lpstr>
      <vt:lpstr>Overview: CMS &amp; Minnesota provider enrollment</vt:lpstr>
      <vt:lpstr>MMIS Costly &amp; Ineffective</vt:lpstr>
      <vt:lpstr>MMIS Costly &amp; Ineffective cont’d</vt:lpstr>
      <vt:lpstr>Significantly more cost effective way to acquire tech</vt:lpstr>
      <vt:lpstr>Cost comparison:  Provider Enrollment</vt:lpstr>
      <vt:lpstr>Office of Personnel Management Case Study</vt:lpstr>
      <vt:lpstr>America Competes -The Flu App</vt:lpstr>
      <vt:lpstr>PowerPoint Presentation</vt:lpstr>
      <vt:lpstr>Talk about the diverse people that compete on the challenges</vt:lpstr>
      <vt:lpstr>Talk about cost savings, paying only for results</vt:lpstr>
      <vt:lpstr>Republic Systems</vt:lpstr>
      <vt:lpstr>Advisory Board This Advisory Board represents the assembly of the greatest depth of knowledge and experience in open innovation, crowdsourcing and technology platforms. Several additional members completing paperwork. </vt:lpstr>
      <vt:lpstr>Business Model</vt:lpstr>
      <vt:lpstr>Operating Plan</vt:lpstr>
      <vt:lpstr>When launching the new company we will initially choose one of three technology strategies.</vt:lpstr>
      <vt:lpstr>To implement stage 1 and execute for 5 states, we will need to start with the following technical team.</vt:lpstr>
      <vt:lpstr>Discussion points</vt:lpstr>
      <vt:lpstr>Contact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Sareena Khera</dc:creator>
  <cp:lastModifiedBy>James Harakaly</cp:lastModifiedBy>
  <cp:revision>387</cp:revision>
  <cp:lastPrinted>2014-08-06T18:31:33Z</cp:lastPrinted>
  <dcterms:created xsi:type="dcterms:W3CDTF">2014-06-17T12:55:49Z</dcterms:created>
  <dcterms:modified xsi:type="dcterms:W3CDTF">2015-05-21T12:12:47Z</dcterms:modified>
</cp:coreProperties>
</file>